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6.xml" ContentType="application/vnd.openxmlformats-officedocument.theme+xml"/>
  <Override PartName="/ppt/slideLayouts/slideLayout20.xml" ContentType="application/vnd.openxmlformats-officedocument.presentationml.slideLayout+xml"/>
  <Override PartName="/ppt/theme/theme7.xml" ContentType="application/vnd.openxmlformats-officedocument.theme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763" r:id="rId2"/>
    <p:sldMasterId id="2147483774" r:id="rId3"/>
    <p:sldMasterId id="2147483779" r:id="rId4"/>
    <p:sldMasterId id="2147483698" r:id="rId5"/>
    <p:sldMasterId id="2147483769" r:id="rId6"/>
    <p:sldMasterId id="2147483685" r:id="rId7"/>
    <p:sldMasterId id="2147483732" r:id="rId8"/>
    <p:sldMasterId id="2147483687" r:id="rId9"/>
    <p:sldMasterId id="2147483765" r:id="rId10"/>
    <p:sldMasterId id="2147483721" r:id="rId11"/>
    <p:sldMasterId id="2147483768" r:id="rId12"/>
  </p:sldMasterIdLst>
  <p:notesMasterIdLst>
    <p:notesMasterId r:id="rId53"/>
  </p:notesMasterIdLst>
  <p:sldIdLst>
    <p:sldId id="257" r:id="rId13"/>
    <p:sldId id="353" r:id="rId14"/>
    <p:sldId id="354" r:id="rId15"/>
    <p:sldId id="355" r:id="rId16"/>
    <p:sldId id="356" r:id="rId17"/>
    <p:sldId id="357" r:id="rId18"/>
    <p:sldId id="358" r:id="rId19"/>
    <p:sldId id="349" r:id="rId20"/>
    <p:sldId id="809" r:id="rId21"/>
    <p:sldId id="359" r:id="rId22"/>
    <p:sldId id="360" r:id="rId23"/>
    <p:sldId id="363" r:id="rId24"/>
    <p:sldId id="361" r:id="rId25"/>
    <p:sldId id="362" r:id="rId26"/>
    <p:sldId id="365" r:id="rId27"/>
    <p:sldId id="367" r:id="rId28"/>
    <p:sldId id="366" r:id="rId29"/>
    <p:sldId id="368" r:id="rId30"/>
    <p:sldId id="369" r:id="rId31"/>
    <p:sldId id="370" r:id="rId32"/>
    <p:sldId id="372" r:id="rId33"/>
    <p:sldId id="347" r:id="rId34"/>
    <p:sldId id="371" r:id="rId35"/>
    <p:sldId id="388" r:id="rId36"/>
    <p:sldId id="389" r:id="rId37"/>
    <p:sldId id="392" r:id="rId38"/>
    <p:sldId id="390" r:id="rId39"/>
    <p:sldId id="374" r:id="rId40"/>
    <p:sldId id="375" r:id="rId41"/>
    <p:sldId id="376" r:id="rId42"/>
    <p:sldId id="377" r:id="rId43"/>
    <p:sldId id="808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52" r:id="rId5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Rohrer" initials="SR" lastIdx="27" clrIdx="0">
    <p:extLst>
      <p:ext uri="{19B8F6BF-5375-455C-9EA6-DF929625EA0E}">
        <p15:presenceInfo xmlns:p15="http://schemas.microsoft.com/office/powerpoint/2012/main" userId="32235709601758ad" providerId="Windows Live"/>
      </p:ext>
    </p:extLst>
  </p:cmAuthor>
  <p:cmAuthor id="2" name="Rohrer, Sarah S CIV" initials="RSSC" lastIdx="3" clrIdx="1">
    <p:extLst>
      <p:ext uri="{19B8F6BF-5375-455C-9EA6-DF929625EA0E}">
        <p15:presenceInfo xmlns:p15="http://schemas.microsoft.com/office/powerpoint/2012/main" userId="S-1-5-21-4290293029-226652851-1696308051-3385421" providerId="AD"/>
      </p:ext>
    </p:extLst>
  </p:cmAuthor>
  <p:cmAuthor id="3" name="Sean M. Wood" initials="SMW" lastIdx="3" clrIdx="2">
    <p:extLst>
      <p:ext uri="{19B8F6BF-5375-455C-9EA6-DF929625EA0E}">
        <p15:presenceInfo xmlns:p15="http://schemas.microsoft.com/office/powerpoint/2012/main" userId="S::swood@bdcs.org::896c9583-28c3-44ae-bbe6-74363fb4390a" providerId="AD"/>
      </p:ext>
    </p:extLst>
  </p:cmAuthor>
  <p:cmAuthor id="4" name="Tammie Corbin" initials="TC" lastIdx="32" clrIdx="3">
    <p:extLst>
      <p:ext uri="{19B8F6BF-5375-455C-9EA6-DF929625EA0E}">
        <p15:presenceInfo xmlns:p15="http://schemas.microsoft.com/office/powerpoint/2012/main" userId="62bb0463963d3129" providerId="Windows Live"/>
      </p:ext>
    </p:extLst>
  </p:cmAuthor>
  <p:cmAuthor id="5" name="Carlyle, Dana CIV CNIC HQ, N91" initials="CDCCHN" lastIdx="4" clrIdx="4">
    <p:extLst>
      <p:ext uri="{19B8F6BF-5375-455C-9EA6-DF929625EA0E}">
        <p15:presenceInfo xmlns:p15="http://schemas.microsoft.com/office/powerpoint/2012/main" userId="S-1-5-21-1801674531-2146617017-725345543-5626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70"/>
    <a:srgbClr val="00416D"/>
    <a:srgbClr val="004071"/>
    <a:srgbClr val="D0DBEF"/>
    <a:srgbClr val="FE4812"/>
    <a:srgbClr val="7BA341"/>
    <a:srgbClr val="D8C3B4"/>
    <a:srgbClr val="F2F3F6"/>
    <a:srgbClr val="006092"/>
    <a:srgbClr val="1740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2342"/>
  </p:normalViewPr>
  <p:slideViewPr>
    <p:cSldViewPr snapToGrid="0" snapToObjects="1">
      <p:cViewPr varScale="1">
        <p:scale>
          <a:sx n="66" d="100"/>
          <a:sy n="66" d="100"/>
        </p:scale>
        <p:origin x="1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AA670-6F55-49AD-BBA2-EC11DB4D529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37B2EEB-86B2-41F5-BB18-C16D63FC8472}">
      <dgm:prSet custT="1"/>
      <dgm:spPr>
        <a:solidFill>
          <a:srgbClr val="D0DBEF"/>
        </a:solidFill>
      </dgm:spPr>
      <dgm:t>
        <a:bodyPr/>
        <a:lstStyle/>
        <a:p>
          <a:pPr rtl="0"/>
          <a:r>
            <a:rPr lang="en-US" sz="24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Inquiries</a:t>
          </a:r>
        </a:p>
      </dgm:t>
    </dgm:pt>
    <dgm:pt modelId="{D96DE7D6-010F-4675-A89A-942123A46D9B}" type="parTrans" cxnId="{5DD2C769-745A-41BA-A85A-7E943629106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0779492-DC7D-446F-91B7-8BE32F2AF869}" type="sibTrans" cxnId="{5DD2C769-745A-41BA-A85A-7E943629106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922D39B-DC35-4359-AE85-E6CFCA02FD73}">
      <dgm:prSet custT="1"/>
      <dgm:spPr>
        <a:solidFill>
          <a:srgbClr val="00416D"/>
        </a:solidFill>
      </dgm:spPr>
      <dgm:t>
        <a:bodyPr/>
        <a:lstStyle/>
        <a:p>
          <a:pPr rtl="0"/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Public record information</a:t>
          </a:r>
        </a:p>
      </dgm:t>
    </dgm:pt>
    <dgm:pt modelId="{34607E92-10BE-4BC2-A948-28BBA5BB4881}" type="parTrans" cxnId="{D98F53D6-C087-4C69-B9F2-CD446393A9C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A696372-7810-4B57-988F-38C48999D7F1}" type="sibTrans" cxnId="{D98F53D6-C087-4C69-B9F2-CD446393A9C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FF0485C-9D0E-4CD0-9657-B2562B1CEEB9}">
      <dgm:prSet custT="1"/>
      <dgm:spPr>
        <a:solidFill>
          <a:srgbClr val="00416D"/>
        </a:solidFill>
      </dgm:spPr>
      <dgm:t>
        <a:bodyPr/>
        <a:lstStyle/>
        <a:p>
          <a:pPr rtl="0"/>
          <a:r>
            <a:rPr lang="en-US" sz="24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Payment history</a:t>
          </a:r>
        </a:p>
      </dgm:t>
    </dgm:pt>
    <dgm:pt modelId="{1503D219-7503-4A57-8F2D-965955822BB5}" type="parTrans" cxnId="{B7576B42-F380-4F4C-B891-30FC1C136DEB}">
      <dgm:prSet/>
      <dgm:spPr/>
      <dgm:t>
        <a:bodyPr/>
        <a:lstStyle/>
        <a:p>
          <a:endParaRPr lang="en-US"/>
        </a:p>
      </dgm:t>
    </dgm:pt>
    <dgm:pt modelId="{95C9D53C-83A7-41AD-BB89-CC12F6D90C1E}" type="sibTrans" cxnId="{B7576B42-F380-4F4C-B891-30FC1C136DEB}">
      <dgm:prSet/>
      <dgm:spPr/>
      <dgm:t>
        <a:bodyPr/>
        <a:lstStyle/>
        <a:p>
          <a:endParaRPr lang="en-US"/>
        </a:p>
      </dgm:t>
    </dgm:pt>
    <dgm:pt modelId="{A9D0ABE1-AFAB-A441-A953-0FD14C1D03EC}">
      <dgm:prSet custT="1"/>
      <dgm:spPr>
        <a:solidFill>
          <a:srgbClr val="D0DBEF"/>
        </a:solidFill>
      </dgm:spPr>
      <dgm:t>
        <a:bodyPr/>
        <a:lstStyle/>
        <a:p>
          <a:pPr rtl="0"/>
          <a:r>
            <a:rPr lang="en-US" sz="24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rPr>
            <a:t>Accurate negative information</a:t>
          </a:r>
        </a:p>
      </dgm:t>
    </dgm:pt>
    <dgm:pt modelId="{C5FA9F5F-3B46-284A-9C2D-C610FC5DA9BF}" type="parTrans" cxnId="{493C99DA-88E8-684F-8F74-B813DE43C0D7}">
      <dgm:prSet/>
      <dgm:spPr/>
      <dgm:t>
        <a:bodyPr/>
        <a:lstStyle/>
        <a:p>
          <a:endParaRPr lang="en-US"/>
        </a:p>
      </dgm:t>
    </dgm:pt>
    <dgm:pt modelId="{DB8A2287-43B2-7646-B074-77F2C4C417A4}" type="sibTrans" cxnId="{493C99DA-88E8-684F-8F74-B813DE43C0D7}">
      <dgm:prSet/>
      <dgm:spPr/>
      <dgm:t>
        <a:bodyPr/>
        <a:lstStyle/>
        <a:p>
          <a:endParaRPr lang="en-US"/>
        </a:p>
      </dgm:t>
    </dgm:pt>
    <dgm:pt modelId="{3813502D-156E-45C8-AECC-E33934253D2C}">
      <dgm:prSet custT="1"/>
      <dgm:spPr>
        <a:solidFill>
          <a:srgbClr val="D0DBEF"/>
        </a:solidFill>
      </dgm:spPr>
      <dgm:t>
        <a:bodyPr/>
        <a:lstStyle/>
        <a:p>
          <a:pPr rtl="0"/>
          <a:r>
            <a:rPr lang="en-US" sz="24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</a:t>
          </a:r>
        </a:p>
      </dgm:t>
    </dgm:pt>
    <dgm:pt modelId="{2A387622-74E0-4F14-B1A4-E529BD59BE68}" type="sibTrans" cxnId="{3C77300C-1CDF-459C-BCC5-6FA02681E3B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32BC1638-1068-4488-981A-2FBBB735187C}" type="parTrans" cxnId="{3C77300C-1CDF-459C-BCC5-6FA02681E3B9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490EE135-9749-40CC-9657-A858E21E38A0}" type="pres">
      <dgm:prSet presAssocID="{D29AA670-6F55-49AD-BBA2-EC11DB4D5297}" presName="linear" presStyleCnt="0">
        <dgm:presLayoutVars>
          <dgm:animLvl val="lvl"/>
          <dgm:resizeHandles val="exact"/>
        </dgm:presLayoutVars>
      </dgm:prSet>
      <dgm:spPr/>
    </dgm:pt>
    <dgm:pt modelId="{306373D6-3546-406E-BF2C-FC8E5052B3E6}" type="pres">
      <dgm:prSet presAssocID="{3813502D-156E-45C8-AECC-E33934253D2C}" presName="parentText" presStyleLbl="node1" presStyleIdx="0" presStyleCnt="5" custLinFactNeighborX="-15674" custLinFactNeighborY="-11275">
        <dgm:presLayoutVars>
          <dgm:chMax val="0"/>
          <dgm:bulletEnabled val="1"/>
        </dgm:presLayoutVars>
      </dgm:prSet>
      <dgm:spPr/>
    </dgm:pt>
    <dgm:pt modelId="{E7B9CB25-D150-4C6B-BA1C-08A7D19DD2A5}" type="pres">
      <dgm:prSet presAssocID="{2A387622-74E0-4F14-B1A4-E529BD59BE68}" presName="spacer" presStyleCnt="0"/>
      <dgm:spPr/>
    </dgm:pt>
    <dgm:pt modelId="{7EBFAE02-2CA1-4976-B6DC-015CFA4681BE}" type="pres">
      <dgm:prSet presAssocID="{7FF0485C-9D0E-4CD0-9657-B2562B1CEEB9}" presName="parentText" presStyleLbl="node1" presStyleIdx="1" presStyleCnt="5" custLinFactNeighborX="-33229" custLinFactNeighborY="-48776">
        <dgm:presLayoutVars>
          <dgm:chMax val="0"/>
          <dgm:bulletEnabled val="1"/>
        </dgm:presLayoutVars>
      </dgm:prSet>
      <dgm:spPr/>
    </dgm:pt>
    <dgm:pt modelId="{4372BEDF-BC50-4F75-B5A3-FA587947D113}" type="pres">
      <dgm:prSet presAssocID="{95C9D53C-83A7-41AD-BB89-CC12F6D90C1E}" presName="spacer" presStyleCnt="0"/>
      <dgm:spPr/>
    </dgm:pt>
    <dgm:pt modelId="{7E4C1DA6-CD27-4811-9EE9-D5FC931E1E77}" type="pres">
      <dgm:prSet presAssocID="{C37B2EEB-86B2-41F5-BB18-C16D63FC8472}" presName="parentText" presStyleLbl="node1" presStyleIdx="2" presStyleCnt="5" custLinFactNeighborY="-54559">
        <dgm:presLayoutVars>
          <dgm:chMax val="0"/>
          <dgm:bulletEnabled val="1"/>
        </dgm:presLayoutVars>
      </dgm:prSet>
      <dgm:spPr/>
    </dgm:pt>
    <dgm:pt modelId="{2A165630-6D62-44EF-801F-7097FCE99AF9}" type="pres">
      <dgm:prSet presAssocID="{B0779492-DC7D-446F-91B7-8BE32F2AF869}" presName="spacer" presStyleCnt="0"/>
      <dgm:spPr/>
    </dgm:pt>
    <dgm:pt modelId="{B2549568-2C5B-4516-AEFD-9D7A32044EFF}" type="pres">
      <dgm:prSet presAssocID="{2922D39B-DC35-4359-AE85-E6CFCA02FD73}" presName="parentText" presStyleLbl="node1" presStyleIdx="3" presStyleCnt="5" custLinFactNeighborY="-70870">
        <dgm:presLayoutVars>
          <dgm:chMax val="0"/>
          <dgm:bulletEnabled val="1"/>
        </dgm:presLayoutVars>
      </dgm:prSet>
      <dgm:spPr/>
    </dgm:pt>
    <dgm:pt modelId="{A1274CDD-D132-2D47-B5E2-0333765A2961}" type="pres">
      <dgm:prSet presAssocID="{FA696372-7810-4B57-988F-38C48999D7F1}" presName="spacer" presStyleCnt="0"/>
      <dgm:spPr/>
    </dgm:pt>
    <dgm:pt modelId="{70440DA8-0721-C94B-82AA-013D3DF159E1}" type="pres">
      <dgm:prSet presAssocID="{A9D0ABE1-AFAB-A441-A953-0FD14C1D03EC}" presName="parentText" presStyleLbl="node1" presStyleIdx="4" presStyleCnt="5" custLinFactNeighborY="-93172">
        <dgm:presLayoutVars>
          <dgm:chMax val="0"/>
          <dgm:bulletEnabled val="1"/>
        </dgm:presLayoutVars>
      </dgm:prSet>
      <dgm:spPr/>
    </dgm:pt>
  </dgm:ptLst>
  <dgm:cxnLst>
    <dgm:cxn modelId="{3C77300C-1CDF-459C-BCC5-6FA02681E3B9}" srcId="{D29AA670-6F55-49AD-BBA2-EC11DB4D5297}" destId="{3813502D-156E-45C8-AECC-E33934253D2C}" srcOrd="0" destOrd="0" parTransId="{32BC1638-1068-4488-981A-2FBBB735187C}" sibTransId="{2A387622-74E0-4F14-B1A4-E529BD59BE68}"/>
    <dgm:cxn modelId="{B4EDDB11-5D46-4DD8-AB61-9365B69F85C2}" type="presOf" srcId="{3813502D-156E-45C8-AECC-E33934253D2C}" destId="{306373D6-3546-406E-BF2C-FC8E5052B3E6}" srcOrd="0" destOrd="0" presId="urn:microsoft.com/office/officeart/2005/8/layout/vList2"/>
    <dgm:cxn modelId="{6B0C0314-9DC1-4A4D-BFB1-FDDA37222BFA}" type="presOf" srcId="{D29AA670-6F55-49AD-BBA2-EC11DB4D5297}" destId="{490EE135-9749-40CC-9657-A858E21E38A0}" srcOrd="0" destOrd="0" presId="urn:microsoft.com/office/officeart/2005/8/layout/vList2"/>
    <dgm:cxn modelId="{05EC042B-DD50-4008-A86B-1E352630AC44}" type="presOf" srcId="{C37B2EEB-86B2-41F5-BB18-C16D63FC8472}" destId="{7E4C1DA6-CD27-4811-9EE9-D5FC931E1E77}" srcOrd="0" destOrd="0" presId="urn:microsoft.com/office/officeart/2005/8/layout/vList2"/>
    <dgm:cxn modelId="{B7576B42-F380-4F4C-B891-30FC1C136DEB}" srcId="{D29AA670-6F55-49AD-BBA2-EC11DB4D5297}" destId="{7FF0485C-9D0E-4CD0-9657-B2562B1CEEB9}" srcOrd="1" destOrd="0" parTransId="{1503D219-7503-4A57-8F2D-965955822BB5}" sibTransId="{95C9D53C-83A7-41AD-BB89-CC12F6D90C1E}"/>
    <dgm:cxn modelId="{B58A1C65-C7B7-4CCE-8A55-F5993AF6D5FA}" type="presOf" srcId="{7FF0485C-9D0E-4CD0-9657-B2562B1CEEB9}" destId="{7EBFAE02-2CA1-4976-B6DC-015CFA4681BE}" srcOrd="0" destOrd="0" presId="urn:microsoft.com/office/officeart/2005/8/layout/vList2"/>
    <dgm:cxn modelId="{5DD2C769-745A-41BA-A85A-7E9436291066}" srcId="{D29AA670-6F55-49AD-BBA2-EC11DB4D5297}" destId="{C37B2EEB-86B2-41F5-BB18-C16D63FC8472}" srcOrd="2" destOrd="0" parTransId="{D96DE7D6-010F-4675-A89A-942123A46D9B}" sibTransId="{B0779492-DC7D-446F-91B7-8BE32F2AF869}"/>
    <dgm:cxn modelId="{5EE7B3C7-3907-4483-B8C0-D03A82F07CF7}" type="presOf" srcId="{2922D39B-DC35-4359-AE85-E6CFCA02FD73}" destId="{B2549568-2C5B-4516-AEFD-9D7A32044EFF}" srcOrd="0" destOrd="0" presId="urn:microsoft.com/office/officeart/2005/8/layout/vList2"/>
    <dgm:cxn modelId="{D98F53D6-C087-4C69-B9F2-CD446393A9CA}" srcId="{D29AA670-6F55-49AD-BBA2-EC11DB4D5297}" destId="{2922D39B-DC35-4359-AE85-E6CFCA02FD73}" srcOrd="3" destOrd="0" parTransId="{34607E92-10BE-4BC2-A948-28BBA5BB4881}" sibTransId="{FA696372-7810-4B57-988F-38C48999D7F1}"/>
    <dgm:cxn modelId="{493C99DA-88E8-684F-8F74-B813DE43C0D7}" srcId="{D29AA670-6F55-49AD-BBA2-EC11DB4D5297}" destId="{A9D0ABE1-AFAB-A441-A953-0FD14C1D03EC}" srcOrd="4" destOrd="0" parTransId="{C5FA9F5F-3B46-284A-9C2D-C610FC5DA9BF}" sibTransId="{DB8A2287-43B2-7646-B074-77F2C4C417A4}"/>
    <dgm:cxn modelId="{B0C9CFEC-682F-6247-AECD-0CA785843012}" type="presOf" srcId="{A9D0ABE1-AFAB-A441-A953-0FD14C1D03EC}" destId="{70440DA8-0721-C94B-82AA-013D3DF159E1}" srcOrd="0" destOrd="0" presId="urn:microsoft.com/office/officeart/2005/8/layout/vList2"/>
    <dgm:cxn modelId="{F89CDBC5-6987-4A7B-BCE8-C73EA60B5F16}" type="presParOf" srcId="{490EE135-9749-40CC-9657-A858E21E38A0}" destId="{306373D6-3546-406E-BF2C-FC8E5052B3E6}" srcOrd="0" destOrd="0" presId="urn:microsoft.com/office/officeart/2005/8/layout/vList2"/>
    <dgm:cxn modelId="{94BF22FF-440E-441F-8D50-58B16AB61E85}" type="presParOf" srcId="{490EE135-9749-40CC-9657-A858E21E38A0}" destId="{E7B9CB25-D150-4C6B-BA1C-08A7D19DD2A5}" srcOrd="1" destOrd="0" presId="urn:microsoft.com/office/officeart/2005/8/layout/vList2"/>
    <dgm:cxn modelId="{7D21AEA9-035C-40DC-851C-5F46D9C08EB4}" type="presParOf" srcId="{490EE135-9749-40CC-9657-A858E21E38A0}" destId="{7EBFAE02-2CA1-4976-B6DC-015CFA4681BE}" srcOrd="2" destOrd="0" presId="urn:microsoft.com/office/officeart/2005/8/layout/vList2"/>
    <dgm:cxn modelId="{3284CD6C-2FD9-4214-8BC3-9DB9643CFF21}" type="presParOf" srcId="{490EE135-9749-40CC-9657-A858E21E38A0}" destId="{4372BEDF-BC50-4F75-B5A3-FA587947D113}" srcOrd="3" destOrd="0" presId="urn:microsoft.com/office/officeart/2005/8/layout/vList2"/>
    <dgm:cxn modelId="{A096C156-B34D-405F-A86E-6E81CD2FB6BF}" type="presParOf" srcId="{490EE135-9749-40CC-9657-A858E21E38A0}" destId="{7E4C1DA6-CD27-4811-9EE9-D5FC931E1E77}" srcOrd="4" destOrd="0" presId="urn:microsoft.com/office/officeart/2005/8/layout/vList2"/>
    <dgm:cxn modelId="{16D70FCD-1C43-4371-BC2F-FE479A9C9C76}" type="presParOf" srcId="{490EE135-9749-40CC-9657-A858E21E38A0}" destId="{2A165630-6D62-44EF-801F-7097FCE99AF9}" srcOrd="5" destOrd="0" presId="urn:microsoft.com/office/officeart/2005/8/layout/vList2"/>
    <dgm:cxn modelId="{CD240394-043B-4F06-A567-F0FBC28C63F0}" type="presParOf" srcId="{490EE135-9749-40CC-9657-A858E21E38A0}" destId="{B2549568-2C5B-4516-AEFD-9D7A32044EFF}" srcOrd="6" destOrd="0" presId="urn:microsoft.com/office/officeart/2005/8/layout/vList2"/>
    <dgm:cxn modelId="{DC998A9F-CC59-3549-A85C-D72E22063001}" type="presParOf" srcId="{490EE135-9749-40CC-9657-A858E21E38A0}" destId="{A1274CDD-D132-2D47-B5E2-0333765A2961}" srcOrd="7" destOrd="0" presId="urn:microsoft.com/office/officeart/2005/8/layout/vList2"/>
    <dgm:cxn modelId="{4FDCC1B0-D01D-C544-B4E1-12809F4F1515}" type="presParOf" srcId="{490EE135-9749-40CC-9657-A858E21E38A0}" destId="{70440DA8-0721-C94B-82AA-013D3DF159E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9AA670-6F55-49AD-BBA2-EC11DB4D5297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C37B2EEB-86B2-41F5-BB18-C16D63FC8472}">
      <dgm:prSet custT="1"/>
      <dgm:spPr>
        <a:solidFill>
          <a:srgbClr val="D0DBEF"/>
        </a:solidFill>
      </dgm:spPr>
      <dgm:t>
        <a:bodyPr/>
        <a:lstStyle/>
        <a:p>
          <a:pPr rtl="0"/>
          <a:r>
            <a:rPr lang="en-US" sz="24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 How long you take to repay</a:t>
          </a:r>
        </a:p>
      </dgm:t>
    </dgm:pt>
    <dgm:pt modelId="{D96DE7D6-010F-4675-A89A-942123A46D9B}" type="parTrans" cxnId="{5DD2C769-745A-41BA-A85A-7E943629106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B0779492-DC7D-446F-91B7-8BE32F2AF869}" type="sibTrans" cxnId="{5DD2C769-745A-41BA-A85A-7E9436291066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2922D39B-DC35-4359-AE85-E6CFCA02FD73}">
      <dgm:prSet custT="1"/>
      <dgm:spPr>
        <a:solidFill>
          <a:srgbClr val="00416D"/>
        </a:solidFill>
      </dgm:spPr>
      <dgm:t>
        <a:bodyPr/>
        <a:lstStyle/>
        <a:p>
          <a:pPr rtl="0"/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How much you pay each month</a:t>
          </a:r>
        </a:p>
      </dgm:t>
    </dgm:pt>
    <dgm:pt modelId="{34607E92-10BE-4BC2-A948-28BBA5BB4881}" type="parTrans" cxnId="{D98F53D6-C087-4C69-B9F2-CD446393A9C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FA696372-7810-4B57-988F-38C48999D7F1}" type="sibTrans" cxnId="{D98F53D6-C087-4C69-B9F2-CD446393A9CA}">
      <dgm:prSet/>
      <dgm:spPr/>
      <dgm:t>
        <a:bodyPr/>
        <a:lstStyle/>
        <a:p>
          <a:endParaRPr lang="en-US" sz="2800">
            <a:solidFill>
              <a:schemeClr val="tx1"/>
            </a:solidFill>
          </a:endParaRPr>
        </a:p>
      </dgm:t>
    </dgm:pt>
    <dgm:pt modelId="{7FF0485C-9D0E-4CD0-9657-B2562B1CEEB9}">
      <dgm:prSet custT="1"/>
      <dgm:spPr>
        <a:solidFill>
          <a:srgbClr val="00416D"/>
        </a:solidFill>
      </dgm:spPr>
      <dgm:t>
        <a:bodyPr/>
        <a:lstStyle/>
        <a:p>
          <a:pPr rtl="0"/>
          <a:r>
            <a: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How much you borrow</a:t>
          </a:r>
        </a:p>
      </dgm:t>
    </dgm:pt>
    <dgm:pt modelId="{1503D219-7503-4A57-8F2D-965955822BB5}" type="parTrans" cxnId="{B7576B42-F380-4F4C-B891-30FC1C136DEB}">
      <dgm:prSet/>
      <dgm:spPr/>
      <dgm:t>
        <a:bodyPr/>
        <a:lstStyle/>
        <a:p>
          <a:endParaRPr lang="en-US"/>
        </a:p>
      </dgm:t>
    </dgm:pt>
    <dgm:pt modelId="{95C9D53C-83A7-41AD-BB89-CC12F6D90C1E}" type="sibTrans" cxnId="{B7576B42-F380-4F4C-B891-30FC1C136DEB}">
      <dgm:prSet/>
      <dgm:spPr/>
      <dgm:t>
        <a:bodyPr/>
        <a:lstStyle/>
        <a:p>
          <a:endParaRPr lang="en-US"/>
        </a:p>
      </dgm:t>
    </dgm:pt>
    <dgm:pt modelId="{426DBEA0-009D-F842-9EFC-57CE43A38C2D}">
      <dgm:prSet custT="1"/>
      <dgm:spPr>
        <a:solidFill>
          <a:srgbClr val="D0DBEF"/>
        </a:solidFill>
      </dgm:spPr>
      <dgm:t>
        <a:bodyPr/>
        <a:lstStyle/>
        <a:p>
          <a:pPr rtl="0"/>
          <a:r>
            <a:rPr lang="en-US" sz="240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 Where you borrow</a:t>
          </a:r>
          <a:endParaRPr lang="en-US" sz="2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74E376-FABB-BC49-BA8B-49FFA03B279E}" type="parTrans" cxnId="{98279467-A134-D34D-8986-69A04B65D8A2}">
      <dgm:prSet/>
      <dgm:spPr/>
      <dgm:t>
        <a:bodyPr/>
        <a:lstStyle/>
        <a:p>
          <a:endParaRPr lang="en-US"/>
        </a:p>
      </dgm:t>
    </dgm:pt>
    <dgm:pt modelId="{79A7B023-2B67-2041-9D00-D7F462BC241C}" type="sibTrans" cxnId="{98279467-A134-D34D-8986-69A04B65D8A2}">
      <dgm:prSet/>
      <dgm:spPr/>
      <dgm:t>
        <a:bodyPr/>
        <a:lstStyle/>
        <a:p>
          <a:endParaRPr lang="en-US"/>
        </a:p>
      </dgm:t>
    </dgm:pt>
    <dgm:pt modelId="{490EE135-9749-40CC-9657-A858E21E38A0}" type="pres">
      <dgm:prSet presAssocID="{D29AA670-6F55-49AD-BBA2-EC11DB4D5297}" presName="linear" presStyleCnt="0">
        <dgm:presLayoutVars>
          <dgm:animLvl val="lvl"/>
          <dgm:resizeHandles val="exact"/>
        </dgm:presLayoutVars>
      </dgm:prSet>
      <dgm:spPr/>
    </dgm:pt>
    <dgm:pt modelId="{7EBFAE02-2CA1-4976-B6DC-015CFA4681BE}" type="pres">
      <dgm:prSet presAssocID="{7FF0485C-9D0E-4CD0-9657-B2562B1CEEB9}" presName="parentText" presStyleLbl="node1" presStyleIdx="0" presStyleCnt="4" custLinFactNeighborX="-33229" custLinFactNeighborY="-48776">
        <dgm:presLayoutVars>
          <dgm:chMax val="0"/>
          <dgm:bulletEnabled val="1"/>
        </dgm:presLayoutVars>
      </dgm:prSet>
      <dgm:spPr/>
    </dgm:pt>
    <dgm:pt modelId="{4372BEDF-BC50-4F75-B5A3-FA587947D113}" type="pres">
      <dgm:prSet presAssocID="{95C9D53C-83A7-41AD-BB89-CC12F6D90C1E}" presName="spacer" presStyleCnt="0"/>
      <dgm:spPr/>
    </dgm:pt>
    <dgm:pt modelId="{7E4C1DA6-CD27-4811-9EE9-D5FC931E1E77}" type="pres">
      <dgm:prSet presAssocID="{C37B2EEB-86B2-41F5-BB18-C16D63FC8472}" presName="parentText" presStyleLbl="node1" presStyleIdx="1" presStyleCnt="4" custLinFactNeighborY="-63475">
        <dgm:presLayoutVars>
          <dgm:chMax val="0"/>
          <dgm:bulletEnabled val="1"/>
        </dgm:presLayoutVars>
      </dgm:prSet>
      <dgm:spPr/>
    </dgm:pt>
    <dgm:pt modelId="{2A165630-6D62-44EF-801F-7097FCE99AF9}" type="pres">
      <dgm:prSet presAssocID="{B0779492-DC7D-446F-91B7-8BE32F2AF869}" presName="spacer" presStyleCnt="0"/>
      <dgm:spPr/>
    </dgm:pt>
    <dgm:pt modelId="{B2549568-2C5B-4516-AEFD-9D7A32044EFF}" type="pres">
      <dgm:prSet presAssocID="{2922D39B-DC35-4359-AE85-E6CFCA02FD73}" presName="parentText" presStyleLbl="node1" presStyleIdx="2" presStyleCnt="4" custLinFactY="-1840" custLinFactNeighborY="-100000">
        <dgm:presLayoutVars>
          <dgm:chMax val="0"/>
          <dgm:bulletEnabled val="1"/>
        </dgm:presLayoutVars>
      </dgm:prSet>
      <dgm:spPr/>
    </dgm:pt>
    <dgm:pt modelId="{46529FD8-125C-FB47-80A9-6F3EEDF45529}" type="pres">
      <dgm:prSet presAssocID="{FA696372-7810-4B57-988F-38C48999D7F1}" presName="spacer" presStyleCnt="0"/>
      <dgm:spPr/>
    </dgm:pt>
    <dgm:pt modelId="{3B336E05-7175-E94B-A57D-C5950EC3B14D}" type="pres">
      <dgm:prSet presAssocID="{426DBEA0-009D-F842-9EFC-57CE43A38C2D}" presName="parentText" presStyleLbl="node1" presStyleIdx="3" presStyleCnt="4" custLinFactY="-11398" custLinFactNeighborY="-100000">
        <dgm:presLayoutVars>
          <dgm:chMax val="0"/>
          <dgm:bulletEnabled val="1"/>
        </dgm:presLayoutVars>
      </dgm:prSet>
      <dgm:spPr/>
    </dgm:pt>
  </dgm:ptLst>
  <dgm:cxnLst>
    <dgm:cxn modelId="{6B0C0314-9DC1-4A4D-BFB1-FDDA37222BFA}" type="presOf" srcId="{D29AA670-6F55-49AD-BBA2-EC11DB4D5297}" destId="{490EE135-9749-40CC-9657-A858E21E38A0}" srcOrd="0" destOrd="0" presId="urn:microsoft.com/office/officeart/2005/8/layout/vList2"/>
    <dgm:cxn modelId="{05EC042B-DD50-4008-A86B-1E352630AC44}" type="presOf" srcId="{C37B2EEB-86B2-41F5-BB18-C16D63FC8472}" destId="{7E4C1DA6-CD27-4811-9EE9-D5FC931E1E77}" srcOrd="0" destOrd="0" presId="urn:microsoft.com/office/officeart/2005/8/layout/vList2"/>
    <dgm:cxn modelId="{B64BA72D-B496-7B49-828A-B52F516C7057}" type="presOf" srcId="{426DBEA0-009D-F842-9EFC-57CE43A38C2D}" destId="{3B336E05-7175-E94B-A57D-C5950EC3B14D}" srcOrd="0" destOrd="0" presId="urn:microsoft.com/office/officeart/2005/8/layout/vList2"/>
    <dgm:cxn modelId="{B7576B42-F380-4F4C-B891-30FC1C136DEB}" srcId="{D29AA670-6F55-49AD-BBA2-EC11DB4D5297}" destId="{7FF0485C-9D0E-4CD0-9657-B2562B1CEEB9}" srcOrd="0" destOrd="0" parTransId="{1503D219-7503-4A57-8F2D-965955822BB5}" sibTransId="{95C9D53C-83A7-41AD-BB89-CC12F6D90C1E}"/>
    <dgm:cxn modelId="{B58A1C65-C7B7-4CCE-8A55-F5993AF6D5FA}" type="presOf" srcId="{7FF0485C-9D0E-4CD0-9657-B2562B1CEEB9}" destId="{7EBFAE02-2CA1-4976-B6DC-015CFA4681BE}" srcOrd="0" destOrd="0" presId="urn:microsoft.com/office/officeart/2005/8/layout/vList2"/>
    <dgm:cxn modelId="{98279467-A134-D34D-8986-69A04B65D8A2}" srcId="{D29AA670-6F55-49AD-BBA2-EC11DB4D5297}" destId="{426DBEA0-009D-F842-9EFC-57CE43A38C2D}" srcOrd="3" destOrd="0" parTransId="{8674E376-FABB-BC49-BA8B-49FFA03B279E}" sibTransId="{79A7B023-2B67-2041-9D00-D7F462BC241C}"/>
    <dgm:cxn modelId="{5DD2C769-745A-41BA-A85A-7E9436291066}" srcId="{D29AA670-6F55-49AD-BBA2-EC11DB4D5297}" destId="{C37B2EEB-86B2-41F5-BB18-C16D63FC8472}" srcOrd="1" destOrd="0" parTransId="{D96DE7D6-010F-4675-A89A-942123A46D9B}" sibTransId="{B0779492-DC7D-446F-91B7-8BE32F2AF869}"/>
    <dgm:cxn modelId="{5EE7B3C7-3907-4483-B8C0-D03A82F07CF7}" type="presOf" srcId="{2922D39B-DC35-4359-AE85-E6CFCA02FD73}" destId="{B2549568-2C5B-4516-AEFD-9D7A32044EFF}" srcOrd="0" destOrd="0" presId="urn:microsoft.com/office/officeart/2005/8/layout/vList2"/>
    <dgm:cxn modelId="{D98F53D6-C087-4C69-B9F2-CD446393A9CA}" srcId="{D29AA670-6F55-49AD-BBA2-EC11DB4D5297}" destId="{2922D39B-DC35-4359-AE85-E6CFCA02FD73}" srcOrd="2" destOrd="0" parTransId="{34607E92-10BE-4BC2-A948-28BBA5BB4881}" sibTransId="{FA696372-7810-4B57-988F-38C48999D7F1}"/>
    <dgm:cxn modelId="{7D21AEA9-035C-40DC-851C-5F46D9C08EB4}" type="presParOf" srcId="{490EE135-9749-40CC-9657-A858E21E38A0}" destId="{7EBFAE02-2CA1-4976-B6DC-015CFA4681BE}" srcOrd="0" destOrd="0" presId="urn:microsoft.com/office/officeart/2005/8/layout/vList2"/>
    <dgm:cxn modelId="{3284CD6C-2FD9-4214-8BC3-9DB9643CFF21}" type="presParOf" srcId="{490EE135-9749-40CC-9657-A858E21E38A0}" destId="{4372BEDF-BC50-4F75-B5A3-FA587947D113}" srcOrd="1" destOrd="0" presId="urn:microsoft.com/office/officeart/2005/8/layout/vList2"/>
    <dgm:cxn modelId="{A096C156-B34D-405F-A86E-6E81CD2FB6BF}" type="presParOf" srcId="{490EE135-9749-40CC-9657-A858E21E38A0}" destId="{7E4C1DA6-CD27-4811-9EE9-D5FC931E1E77}" srcOrd="2" destOrd="0" presId="urn:microsoft.com/office/officeart/2005/8/layout/vList2"/>
    <dgm:cxn modelId="{16D70FCD-1C43-4371-BC2F-FE479A9C9C76}" type="presParOf" srcId="{490EE135-9749-40CC-9657-A858E21E38A0}" destId="{2A165630-6D62-44EF-801F-7097FCE99AF9}" srcOrd="3" destOrd="0" presId="urn:microsoft.com/office/officeart/2005/8/layout/vList2"/>
    <dgm:cxn modelId="{CD240394-043B-4F06-A567-F0FBC28C63F0}" type="presParOf" srcId="{490EE135-9749-40CC-9657-A858E21E38A0}" destId="{B2549568-2C5B-4516-AEFD-9D7A32044EFF}" srcOrd="4" destOrd="0" presId="urn:microsoft.com/office/officeart/2005/8/layout/vList2"/>
    <dgm:cxn modelId="{FB702367-CCA2-924D-859A-19902B952AB5}" type="presParOf" srcId="{490EE135-9749-40CC-9657-A858E21E38A0}" destId="{46529FD8-125C-FB47-80A9-6F3EEDF45529}" srcOrd="5" destOrd="0" presId="urn:microsoft.com/office/officeart/2005/8/layout/vList2"/>
    <dgm:cxn modelId="{D3611E27-7E9F-6343-B4A9-52B7F9D7A946}" type="presParOf" srcId="{490EE135-9749-40CC-9657-A858E21E38A0}" destId="{3B336E05-7175-E94B-A57D-C5950EC3B14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373D6-3546-406E-BF2C-FC8E5052B3E6}">
      <dsp:nvSpPr>
        <dsp:cNvPr id="0" name=""/>
        <dsp:cNvSpPr/>
      </dsp:nvSpPr>
      <dsp:spPr>
        <a:xfrm>
          <a:off x="0" y="29092"/>
          <a:ext cx="4972048" cy="599040"/>
        </a:xfrm>
        <a:prstGeom prst="roundRect">
          <a:avLst/>
        </a:prstGeom>
        <a:solidFill>
          <a:srgbClr val="D0D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Identification</a:t>
          </a:r>
        </a:p>
      </dsp:txBody>
      <dsp:txXfrm>
        <a:off x="29243" y="58335"/>
        <a:ext cx="4913562" cy="540554"/>
      </dsp:txXfrm>
    </dsp:sp>
    <dsp:sp modelId="{7EBFAE02-2CA1-4976-B6DC-015CFA4681BE}">
      <dsp:nvSpPr>
        <dsp:cNvPr id="0" name=""/>
        <dsp:cNvSpPr/>
      </dsp:nvSpPr>
      <dsp:spPr>
        <a:xfrm>
          <a:off x="0" y="685731"/>
          <a:ext cx="4972048" cy="599040"/>
        </a:xfrm>
        <a:prstGeom prst="roundRect">
          <a:avLst/>
        </a:prstGeom>
        <a:solidFill>
          <a:srgbClr val="0041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Payment history</a:t>
          </a:r>
        </a:p>
      </dsp:txBody>
      <dsp:txXfrm>
        <a:off x="29243" y="714974"/>
        <a:ext cx="4913562" cy="540554"/>
      </dsp:txXfrm>
    </dsp:sp>
    <dsp:sp modelId="{7E4C1DA6-CD27-4811-9EE9-D5FC931E1E77}">
      <dsp:nvSpPr>
        <dsp:cNvPr id="0" name=""/>
        <dsp:cNvSpPr/>
      </dsp:nvSpPr>
      <dsp:spPr>
        <a:xfrm>
          <a:off x="0" y="1371601"/>
          <a:ext cx="4972048" cy="599040"/>
        </a:xfrm>
        <a:prstGeom prst="roundRect">
          <a:avLst/>
        </a:prstGeom>
        <a:solidFill>
          <a:srgbClr val="D0D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Inquiries</a:t>
          </a:r>
        </a:p>
      </dsp:txBody>
      <dsp:txXfrm>
        <a:off x="29243" y="1400844"/>
        <a:ext cx="4913562" cy="540554"/>
      </dsp:txXfrm>
    </dsp:sp>
    <dsp:sp modelId="{B2549568-2C5B-4516-AEFD-9D7A32044EFF}">
      <dsp:nvSpPr>
        <dsp:cNvPr id="0" name=""/>
        <dsp:cNvSpPr/>
      </dsp:nvSpPr>
      <dsp:spPr>
        <a:xfrm>
          <a:off x="0" y="2047769"/>
          <a:ext cx="4972048" cy="599040"/>
        </a:xfrm>
        <a:prstGeom prst="roundRect">
          <a:avLst/>
        </a:prstGeom>
        <a:solidFill>
          <a:srgbClr val="0041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Public record information</a:t>
          </a:r>
        </a:p>
      </dsp:txBody>
      <dsp:txXfrm>
        <a:off x="29243" y="2077012"/>
        <a:ext cx="4913562" cy="540554"/>
      </dsp:txXfrm>
    </dsp:sp>
    <dsp:sp modelId="{70440DA8-0721-C94B-82AA-013D3DF159E1}">
      <dsp:nvSpPr>
        <dsp:cNvPr id="0" name=""/>
        <dsp:cNvSpPr/>
      </dsp:nvSpPr>
      <dsp:spPr>
        <a:xfrm>
          <a:off x="0" y="2718416"/>
          <a:ext cx="4972048" cy="599040"/>
        </a:xfrm>
        <a:prstGeom prst="roundRect">
          <a:avLst/>
        </a:prstGeom>
        <a:solidFill>
          <a:srgbClr val="D0D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rPr>
            <a:t>Accurate negative information</a:t>
          </a:r>
        </a:p>
      </dsp:txBody>
      <dsp:txXfrm>
        <a:off x="29243" y="2747659"/>
        <a:ext cx="4913562" cy="540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FAE02-2CA1-4976-B6DC-015CFA4681BE}">
      <dsp:nvSpPr>
        <dsp:cNvPr id="0" name=""/>
        <dsp:cNvSpPr/>
      </dsp:nvSpPr>
      <dsp:spPr>
        <a:xfrm>
          <a:off x="0" y="0"/>
          <a:ext cx="4790552" cy="767520"/>
        </a:xfrm>
        <a:prstGeom prst="roundRect">
          <a:avLst/>
        </a:prstGeom>
        <a:solidFill>
          <a:srgbClr val="0041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How much you borrow</a:t>
          </a:r>
        </a:p>
      </dsp:txBody>
      <dsp:txXfrm>
        <a:off x="37467" y="37467"/>
        <a:ext cx="4715618" cy="692586"/>
      </dsp:txXfrm>
    </dsp:sp>
    <dsp:sp modelId="{7E4C1DA6-CD27-4811-9EE9-D5FC931E1E77}">
      <dsp:nvSpPr>
        <dsp:cNvPr id="0" name=""/>
        <dsp:cNvSpPr/>
      </dsp:nvSpPr>
      <dsp:spPr>
        <a:xfrm>
          <a:off x="0" y="824299"/>
          <a:ext cx="4790552" cy="767520"/>
        </a:xfrm>
        <a:prstGeom prst="roundRect">
          <a:avLst/>
        </a:prstGeom>
        <a:solidFill>
          <a:srgbClr val="D0D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 How long you take to repay</a:t>
          </a:r>
        </a:p>
      </dsp:txBody>
      <dsp:txXfrm>
        <a:off x="37467" y="861766"/>
        <a:ext cx="4715618" cy="692586"/>
      </dsp:txXfrm>
    </dsp:sp>
    <dsp:sp modelId="{B2549568-2C5B-4516-AEFD-9D7A32044EFF}">
      <dsp:nvSpPr>
        <dsp:cNvPr id="0" name=""/>
        <dsp:cNvSpPr/>
      </dsp:nvSpPr>
      <dsp:spPr>
        <a:xfrm>
          <a:off x="0" y="1652648"/>
          <a:ext cx="4790552" cy="767520"/>
        </a:xfrm>
        <a:prstGeom prst="roundRect">
          <a:avLst/>
        </a:prstGeom>
        <a:solidFill>
          <a:srgbClr val="0041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How much you pay each month</a:t>
          </a:r>
        </a:p>
      </dsp:txBody>
      <dsp:txXfrm>
        <a:off x="37467" y="1690115"/>
        <a:ext cx="4715618" cy="692586"/>
      </dsp:txXfrm>
    </dsp:sp>
    <dsp:sp modelId="{3B336E05-7175-E94B-A57D-C5950EC3B14D}">
      <dsp:nvSpPr>
        <dsp:cNvPr id="0" name=""/>
        <dsp:cNvSpPr/>
      </dsp:nvSpPr>
      <dsp:spPr>
        <a:xfrm>
          <a:off x="0" y="2464889"/>
          <a:ext cx="4790552" cy="767520"/>
        </a:xfrm>
        <a:prstGeom prst="roundRect">
          <a:avLst/>
        </a:prstGeom>
        <a:solidFill>
          <a:srgbClr val="D0DBE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rPr>
            <a:t> Where you borrow</a:t>
          </a:r>
          <a:endParaRPr lang="en-US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467" y="2502356"/>
        <a:ext cx="4715618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D6B0A-4F52-BC4B-8AF5-80A129584D83}" type="datetimeFigureOut">
              <a:rPr lang="es-MX" smtClean="0"/>
              <a:t>28/12/2020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F9180-5171-5A4D-A1A7-69C2BFD87B7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74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803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credit report and do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6662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credit report and do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20576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credit report and do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6415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credit report and do checklist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8269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5784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608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00933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2317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515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238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0760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39660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77037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66251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022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4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505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26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6381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5690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0620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343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77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CF9180-5171-5A4D-A1A7-69C2BFD87B7B}" type="slidenum">
              <a:rPr lang="es-MX" smtClean="0"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445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256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1AB062-239D-B345-B5A8-DA50418EDA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5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15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1B0279F6-5931-8F43-BCE0-BC98459A1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2F420747-82DC-EB40-A5EC-21D0510399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53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6F483516-87E8-1949-A4BB-9DDDF75F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772071B-FA0E-E64E-9249-CCDAAAE2AD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4463983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8013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10" name="Title 6">
            <a:extLst>
              <a:ext uri="{FF2B5EF4-FFF2-40B4-BE49-F238E27FC236}">
                <a16:creationId xmlns:a16="http://schemas.microsoft.com/office/drawing/2014/main" id="{CF4AF953-91C1-9048-8818-BE5F20A9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7C6A921-A9BE-914C-A67D-4F8F074F8E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8F23A-D23A-9944-872E-14474B7FF0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B79ABFAC-7FE5-C446-8068-82C865F70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AD83A23-1E2B-6544-A9CC-780F531F54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icture containing text, newspaper, food, sign&#10;&#10;Description automatically generated">
            <a:extLst>
              <a:ext uri="{FF2B5EF4-FFF2-40B4-BE49-F238E27FC236}">
                <a16:creationId xmlns:a16="http://schemas.microsoft.com/office/drawing/2014/main" id="{2FBB0845-9002-4747-BB5E-4F34166CD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64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1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9DEBF7F4-828B-EE48-B182-70BCB334FC3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AAC942C1-DD82-EF41-AA8E-3E376789E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45E6D96-AC4C-9540-A1AD-DB2DD6A751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7" y="2192966"/>
            <a:ext cx="5308810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4071"/>
                </a:solidFill>
              </a:defRPr>
            </a:lvl1pPr>
            <a:lvl2pPr>
              <a:defRPr sz="2000" b="0">
                <a:solidFill>
                  <a:srgbClr val="004071"/>
                </a:solidFill>
              </a:defRPr>
            </a:lvl2pPr>
            <a:lvl3pPr>
              <a:defRPr sz="1800" b="0">
                <a:solidFill>
                  <a:srgbClr val="004071"/>
                </a:solidFill>
              </a:defRPr>
            </a:lvl3pPr>
            <a:lvl4pPr>
              <a:defRPr sz="1600" b="0">
                <a:solidFill>
                  <a:srgbClr val="004071"/>
                </a:solidFill>
              </a:defRPr>
            </a:lvl4pPr>
            <a:lvl5pPr>
              <a:defRPr sz="1400" b="0">
                <a:solidFill>
                  <a:srgbClr val="00407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92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F7F3AD9-9D44-C946-AF0A-6AF13A53BA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420AAB8-8499-464E-AFFB-AB0DFA256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1DAB44-A06E-F045-883E-6EC1E02FF3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5839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CF8F396-E586-C541-89A5-B2A1EB3D1E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401FE45-899E-BB41-84E1-F9C926A3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5BAA789-9981-7C48-9F5A-5471F6CCF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198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AB383F-3744-A04F-A0D8-0B252DE09D3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171700" cy="685800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8DA365C3-0ED0-E347-9B8C-C32751F6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D30DFB2F-4B48-7349-AA82-5AC015DC23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2671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with blue / blue tex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7BBB8B58-2945-0F44-B4A2-696324475D0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1B42C060-0340-0146-B991-54ECAB7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408" y="667879"/>
            <a:ext cx="4078432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1DC9AEE-AD24-9D42-A5DD-EC5D94DEF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93408" y="2192966"/>
            <a:ext cx="4078432" cy="2372187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707070"/>
                </a:solidFill>
              </a:defRPr>
            </a:lvl1pPr>
            <a:lvl2pPr>
              <a:defRPr sz="2000" b="0">
                <a:solidFill>
                  <a:srgbClr val="707070"/>
                </a:solidFill>
              </a:defRPr>
            </a:lvl2pPr>
            <a:lvl3pPr>
              <a:defRPr sz="1800" b="0">
                <a:solidFill>
                  <a:srgbClr val="707070"/>
                </a:solidFill>
              </a:defRPr>
            </a:lvl3pPr>
            <a:lvl4pPr>
              <a:defRPr sz="1600" b="0">
                <a:solidFill>
                  <a:srgbClr val="707070"/>
                </a:solidFill>
              </a:defRPr>
            </a:lvl4pPr>
            <a:lvl5pPr>
              <a:defRPr sz="1400" b="0">
                <a:solidFill>
                  <a:srgbClr val="70707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18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497A6-F663-5844-B8E8-7DDB7B978D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E6BCD3-1FCC-9946-8FA5-285CB088B0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C6373E45-0932-9145-AA11-FF636FAE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0FD1B39-C2FD-ED45-9CBA-5BC7DFEE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0040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4891A0-606D-1A46-B229-1F0E1D4CC9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471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4EF9F-041F-A048-B125-B6FFAB6C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F15B10-413A-8F49-A9C7-9577A5F1C2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7648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0D4B7-148B-4147-956E-53FA358B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5800CA-AFDA-124B-8415-B84653EF31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473817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1E977-E243-7E42-ABE1-33EA0E72B8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541402" cy="335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47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looking at the camera&#10;&#10;Description automatically generated">
            <a:extLst>
              <a:ext uri="{FF2B5EF4-FFF2-40B4-BE49-F238E27FC236}">
                <a16:creationId xmlns:a16="http://schemas.microsoft.com/office/drawing/2014/main" id="{7EC25F37-7F2B-D64F-B6DD-7C372780DC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688056" cy="33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80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27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s with blue / blue tex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DE463C3-A440-3B40-9CBA-455F9B74F9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8106D-6E96-794C-B8D6-86131E19CB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019300"/>
          </a:xfrm>
          <a:prstGeom prst="rect">
            <a:avLst/>
          </a:prstGeom>
        </p:spPr>
      </p:pic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98B9FEE3-37AF-4242-8D8D-08BB1CFF2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3406EFB4-AB45-C94E-8E74-D76A7C655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2742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5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E2ED93-95C8-8F42-8D7B-D1A9A547A5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079579" cy="209146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02D60E89-5D11-7D47-B4CC-45D0B46A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13299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AC923F38-82DA-264F-89DE-8BC70C761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351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05515EAD-96D4-194B-84EF-816B613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58368"/>
            <a:ext cx="5121001" cy="981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6A294-2A09-2F43-8548-5AB563C36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9"/>
            <a:ext cx="2079579" cy="2090553"/>
          </a:xfrm>
          <a:prstGeom prst="rect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8729E5-1D65-384C-83FD-37F8D2F4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83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05515EAD-96D4-194B-84EF-816B613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58368"/>
            <a:ext cx="5121001" cy="981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FD8729E5-1D65-384C-83FD-37F8D2F43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8F5E3504-423C-A44D-BCDB-7651A936E6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079579" cy="2090553"/>
          </a:xfrm>
          <a:prstGeom prst="diamond">
            <a:avLst/>
          </a:prstGeom>
        </p:spPr>
      </p:pic>
    </p:spTree>
    <p:extLst>
      <p:ext uri="{BB962C8B-B14F-4D97-AF65-F5344CB8AC3E}">
        <p14:creationId xmlns:p14="http://schemas.microsoft.com/office/powerpoint/2010/main" val="39782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05515EAD-96D4-194B-84EF-816B613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58368"/>
            <a:ext cx="5121001" cy="981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058BB1-D1E9-ED45-8A68-9863469D2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131"/>
          <a:stretch/>
        </p:blipFill>
        <p:spPr>
          <a:xfrm>
            <a:off x="-9427" y="4999"/>
            <a:ext cx="2103120" cy="205028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B9968F9-C161-B045-9740-C256DC4AE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17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05515EAD-96D4-194B-84EF-816B613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58368"/>
            <a:ext cx="5121001" cy="981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7C0EB7EF-2B9E-664C-AFAC-F7EAC9B2B8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8" y="12042"/>
            <a:ext cx="2061116" cy="2062422"/>
          </a:xfrm>
          <a:prstGeom prst="diamond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DB37782-54BE-1B43-BE9D-F812D6CB8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83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Slide with stripe and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>
            <a:extLst>
              <a:ext uri="{FF2B5EF4-FFF2-40B4-BE49-F238E27FC236}">
                <a16:creationId xmlns:a16="http://schemas.microsoft.com/office/drawing/2014/main" id="{05515EAD-96D4-194B-84EF-816B613FA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701" y="58368"/>
            <a:ext cx="5121001" cy="98120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7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9A4F5B-5059-7046-819D-EAE1583F3D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62"/>
          <a:stretch/>
        </p:blipFill>
        <p:spPr>
          <a:xfrm>
            <a:off x="0" y="0"/>
            <a:ext cx="2070834" cy="2067097"/>
          </a:xfrm>
          <a:prstGeom prst="diamond">
            <a:avLst/>
          </a:prstGeom>
        </p:spPr>
      </p:pic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85B99B3-B865-674A-B852-848C7FFCF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50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25" indent="-171442">
              <a:buFont typeface="Wingdings" pitchFamily="2" charset="2"/>
              <a:buChar char="ü"/>
              <a:defRPr sz="20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07" indent="-171442">
              <a:buFont typeface="Courier New" panose="02070309020205020404" pitchFamily="49" charset="0"/>
              <a:buChar char="o"/>
              <a:defRPr sz="18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090" indent="-171442">
              <a:buFont typeface="Courier New" panose="02070309020205020404" pitchFamily="49" charset="0"/>
              <a:buChar char="o"/>
              <a:defRPr sz="16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2974" indent="-171442">
              <a:buFont typeface="Courier New" panose="02070309020205020404" pitchFamily="49" charset="0"/>
              <a:buChar char="o"/>
              <a:defRPr sz="1400" b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3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png"/><Relationship Id="rId1" Type="http://schemas.openxmlformats.org/officeDocument/2006/relationships/theme" Target="../theme/theme11.xml"/><Relationship Id="rId4" Type="http://schemas.openxmlformats.org/officeDocument/2006/relationships/image" Target="../media/image23.tiff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22.png"/><Relationship Id="rId1" Type="http://schemas.openxmlformats.org/officeDocument/2006/relationships/theme" Target="../theme/theme12.xml"/><Relationship Id="rId4" Type="http://schemas.openxmlformats.org/officeDocument/2006/relationships/image" Target="../media/image23.tiff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tif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tif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tif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tiff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Placeholder 7">
            <a:extLst>
              <a:ext uri="{FF2B5EF4-FFF2-40B4-BE49-F238E27FC236}">
                <a16:creationId xmlns:a16="http://schemas.microsoft.com/office/drawing/2014/main" id="{FD3804EB-3DAC-5948-A5B9-7DB4FEF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138" y="378529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0E155-B175-A54B-8B1A-B30790CF21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-343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1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" y="0"/>
            <a:ext cx="9140829" cy="6858000"/>
          </a:xfrm>
          <a:prstGeom prst="rect">
            <a:avLst/>
          </a:prstGeom>
        </p:spPr>
      </p:pic>
      <p:sp>
        <p:nvSpPr>
          <p:cNvPr id="9" name="Triángulo 7">
            <a:extLst>
              <a:ext uri="{FF2B5EF4-FFF2-40B4-BE49-F238E27FC236}">
                <a16:creationId xmlns:a16="http://schemas.microsoft.com/office/drawing/2014/main" id="{2FEB8ACB-F208-BC4A-A9D2-C0A0C31DBEF8}"/>
              </a:ext>
            </a:extLst>
          </p:cNvPr>
          <p:cNvSpPr/>
          <p:nvPr userDrawn="1"/>
        </p:nvSpPr>
        <p:spPr>
          <a:xfrm rot="5400000">
            <a:off x="-953504" y="2475497"/>
            <a:ext cx="3814011" cy="1907004"/>
          </a:xfrm>
          <a:prstGeom prst="triangle">
            <a:avLst>
              <a:gd name="adj" fmla="val 50187"/>
            </a:avLst>
          </a:prstGeom>
          <a:solidFill>
            <a:srgbClr val="0141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03" y="2946662"/>
            <a:ext cx="1009733" cy="964674"/>
          </a:xfrm>
          <a:prstGeom prst="rect">
            <a:avLst/>
          </a:prstGeom>
        </p:spPr>
      </p:pic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ED64FD1-E2DF-374A-9465-A290FE02D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8512" y="196430"/>
            <a:ext cx="32233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86230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7" name="Title Placeholder 2">
            <a:extLst>
              <a:ext uri="{FF2B5EF4-FFF2-40B4-BE49-F238E27FC236}">
                <a16:creationId xmlns:a16="http://schemas.microsoft.com/office/drawing/2014/main" id="{AA5ADE0D-0E04-E540-B578-9260D612CDEE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9DCD8E1-5E2A-E64C-827B-6A588C14782B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71126-AF84-2B4C-A19C-4C5F543128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D17D14-4473-F847-9DDD-F81EDF10DF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0272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492" y="1043134"/>
            <a:ext cx="6340908" cy="218652"/>
          </a:xfrm>
          <a:prstGeom prst="rect">
            <a:avLst/>
          </a:prstGeom>
        </p:spPr>
      </p:pic>
      <p:sp>
        <p:nvSpPr>
          <p:cNvPr id="5" name="Title Placeholder 2">
            <a:extLst>
              <a:ext uri="{FF2B5EF4-FFF2-40B4-BE49-F238E27FC236}">
                <a16:creationId xmlns:a16="http://schemas.microsoft.com/office/drawing/2014/main" id="{D4038371-9CFB-4A48-A3A0-1E00821A2823}"/>
              </a:ext>
            </a:extLst>
          </p:cNvPr>
          <p:cNvSpPr txBox="1">
            <a:spLocks/>
          </p:cNvSpPr>
          <p:nvPr userDrawn="1"/>
        </p:nvSpPr>
        <p:spPr>
          <a:xfrm>
            <a:off x="2337271" y="103360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D1092D6-CFC0-4D41-B7FA-1C3803A16C5D}"/>
              </a:ext>
            </a:extLst>
          </p:cNvPr>
          <p:cNvSpPr txBox="1">
            <a:spLocks/>
          </p:cNvSpPr>
          <p:nvPr userDrawn="1"/>
        </p:nvSpPr>
        <p:spPr>
          <a:xfrm>
            <a:off x="2337271" y="1563856"/>
            <a:ext cx="649181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500" b="1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1pPr>
            <a:lvl2pPr marL="514325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ü"/>
              <a:defRPr sz="20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2pPr>
            <a:lvl3pPr marL="857207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8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3pPr>
            <a:lvl4pPr marL="1200090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6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4pPr>
            <a:lvl5pPr marL="1542974" indent="-171442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Courier New" panose="02070309020205020404" pitchFamily="49" charset="0"/>
              <a:buChar char="o"/>
              <a:defRPr sz="1400" b="0" i="0" kern="1200">
                <a:solidFill>
                  <a:srgbClr val="004072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 lvl="2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level</a:t>
            </a:r>
          </a:p>
          <a:p>
            <a:pPr lvl="3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 lvl="4"/>
            <a:r>
              <a:rPr lang="en-US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83735-5C81-4643-B1DC-E01E8FD0C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CCE52-63C6-6343-A838-9A72AEDCF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264"/>
            <a:ext cx="91439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8500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165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99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7AFEC60-F1B9-CD49-9C01-88DD206058F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0" y="1051982"/>
            <a:ext cx="6270171" cy="203406"/>
          </a:xfrm>
          <a:prstGeom prst="rect">
            <a:avLst/>
          </a:prstGeom>
        </p:spPr>
      </p:pic>
      <p:sp>
        <p:nvSpPr>
          <p:cNvPr id="6" name="Right Triangle 5"/>
          <p:cNvSpPr/>
          <p:nvPr userDrawn="1"/>
        </p:nvSpPr>
        <p:spPr>
          <a:xfrm rot="10800000">
            <a:off x="8234565" y="0"/>
            <a:ext cx="914400" cy="914400"/>
          </a:xfrm>
          <a:prstGeom prst="rtTriangle">
            <a:avLst/>
          </a:prstGeom>
          <a:solidFill>
            <a:srgbClr val="EDB1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 userDrawn="1"/>
        </p:nvSpPr>
        <p:spPr>
          <a:xfrm rot="5400000">
            <a:off x="0" y="1"/>
            <a:ext cx="914400" cy="914400"/>
          </a:xfrm>
          <a:prstGeom prst="rtTriangle">
            <a:avLst/>
          </a:prstGeom>
          <a:solidFill>
            <a:srgbClr val="2D5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7" r:id="rId3"/>
    <p:sldLayoutId id="2147483783" r:id="rId4"/>
    <p:sldLayoutId id="2147483785" r:id="rId5"/>
    <p:sldLayoutId id="2147483786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b="1" i="0" kern="1200">
          <a:solidFill>
            <a:srgbClr val="00416D"/>
          </a:solidFill>
          <a:latin typeface="Helvetica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A649CD-41BA-294B-BC0D-BB232EADBF1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699" r:id="rId2"/>
    <p:sldLayoutId id="2147483767" r:id="rId3"/>
    <p:sldLayoutId id="2147483700" r:id="rId4"/>
    <p:sldLayoutId id="2147483778" r:id="rId5"/>
    <p:sldLayoutId id="2147483705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18F28C-760A-E94E-A43E-F0F0C1DC920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34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53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11CA350F-B62D-C049-909B-ACEB3B37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AE25AF-F88D-AC46-AA14-DC43D25A510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6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70707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2">
            <a:extLst>
              <a:ext uri="{FF2B5EF4-FFF2-40B4-BE49-F238E27FC236}">
                <a16:creationId xmlns:a16="http://schemas.microsoft.com/office/drawing/2014/main" id="{5D2505E1-5EEF-0943-A8DC-0D4E4271A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5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7B3DF7D6-350A-F540-8CC9-C2C163709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95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63E96292-2E05-754F-B876-B954BF1DF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557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CA65FBD-AD12-4242-891A-2FE2F0C47305}" type="slidenum">
              <a:rPr lang="es-MX" smtClean="0"/>
              <a:pPr/>
              <a:t>‹#›</a:t>
            </a:fld>
            <a:endParaRPr lang="es-MX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77981D-FA54-0549-ABE4-BA10740C84F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7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500" b="1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ü"/>
        <a:defRPr sz="20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8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6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Courier New" panose="02070309020205020404" pitchFamily="49" charset="0"/>
        <a:buChar char="o"/>
        <a:defRPr sz="1400" b="0" i="0" kern="1200">
          <a:solidFill>
            <a:srgbClr val="00407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75" y="974066"/>
            <a:ext cx="2133600" cy="4914900"/>
          </a:xfrm>
          <a:prstGeom prst="rect">
            <a:avLst/>
          </a:prstGeom>
        </p:spPr>
      </p:pic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BFF38910-56CD-7643-BCAE-518762BCE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25" y="2766218"/>
            <a:ext cx="50307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8DA0D3-416C-5144-AF7C-767C564C4F8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4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648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rgbClr val="0041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1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5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tiff"/><Relationship Id="rId5" Type="http://schemas.openxmlformats.org/officeDocument/2006/relationships/image" Target="../media/image40.tiff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9839E2F-9FAE-6740-8E93-06B1311A77D2}"/>
              </a:ext>
            </a:extLst>
          </p:cNvPr>
          <p:cNvGrpSpPr/>
          <p:nvPr/>
        </p:nvGrpSpPr>
        <p:grpSpPr>
          <a:xfrm>
            <a:off x="4572000" y="4583476"/>
            <a:ext cx="3819526" cy="131360"/>
            <a:chOff x="6096000" y="4968301"/>
            <a:chExt cx="5092701" cy="17514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3B9BCE-9321-044C-9B3B-35E89B22D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4968301"/>
              <a:ext cx="5092701" cy="17514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B0C210-D626-BE43-ADE0-22F7803EDA75}"/>
                </a:ext>
              </a:extLst>
            </p:cNvPr>
            <p:cNvSpPr/>
            <p:nvPr/>
          </p:nvSpPr>
          <p:spPr>
            <a:xfrm>
              <a:off x="7916449" y="4968301"/>
              <a:ext cx="801666" cy="87573"/>
            </a:xfrm>
            <a:prstGeom prst="rect">
              <a:avLst/>
            </a:prstGeom>
            <a:solidFill>
              <a:srgbClr val="1740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6" name="Title Placeholder 7">
            <a:extLst>
              <a:ext uri="{FF2B5EF4-FFF2-40B4-BE49-F238E27FC236}">
                <a16:creationId xmlns:a16="http://schemas.microsoft.com/office/drawing/2014/main" id="{FBF20D03-62DB-804F-BB77-1203C680BEDF}"/>
              </a:ext>
            </a:extLst>
          </p:cNvPr>
          <p:cNvSpPr txBox="1">
            <a:spLocks/>
          </p:cNvSpPr>
          <p:nvPr/>
        </p:nvSpPr>
        <p:spPr>
          <a:xfrm>
            <a:off x="7774292" y="68580"/>
            <a:ext cx="1306854" cy="1173480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CFS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722B0F8A-3F33-3D47-8F8D-4A48F1A93322}"/>
              </a:ext>
            </a:extLst>
          </p:cNvPr>
          <p:cNvSpPr txBox="1">
            <a:spLocks/>
          </p:cNvSpPr>
          <p:nvPr/>
        </p:nvSpPr>
        <p:spPr>
          <a:xfrm>
            <a:off x="4766287" y="3220589"/>
            <a:ext cx="3930904" cy="1579766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75000"/>
              </a:lnSpc>
              <a:defRPr/>
            </a:pPr>
            <a:endParaRPr lang="en-US" sz="3600" dirty="0">
              <a:solidFill>
                <a:srgbClr val="17406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Credit and</a:t>
            </a:r>
          </a:p>
          <a:p>
            <a:pPr>
              <a:lnSpc>
                <a:spcPct val="75000"/>
              </a:lnSpc>
              <a:defRPr/>
            </a:pPr>
            <a:r>
              <a:rPr lang="en-US" sz="36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Clearance</a:t>
            </a:r>
          </a:p>
        </p:txBody>
      </p:sp>
    </p:spTree>
    <p:extLst>
      <p:ext uri="{BB962C8B-B14F-4D97-AF65-F5344CB8AC3E}">
        <p14:creationId xmlns:p14="http://schemas.microsoft.com/office/powerpoint/2010/main" val="56532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78AD-5413-A545-9792-28B32D122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2666"/>
            <a:ext cx="6491817" cy="1325563"/>
          </a:xfrm>
        </p:spPr>
        <p:txBody>
          <a:bodyPr/>
          <a:lstStyle/>
          <a:p>
            <a:r>
              <a:rPr lang="en-US" dirty="0"/>
              <a:t>VROC Continuous Evaluation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D5E817F-4B42-1549-B05E-E94B30758DFB}"/>
              </a:ext>
            </a:extLst>
          </p:cNvPr>
          <p:cNvGrpSpPr/>
          <p:nvPr/>
        </p:nvGrpSpPr>
        <p:grpSpPr>
          <a:xfrm>
            <a:off x="348344" y="2558247"/>
            <a:ext cx="8374742" cy="2672243"/>
            <a:chOff x="606730" y="2902851"/>
            <a:chExt cx="7908620" cy="2430950"/>
          </a:xfrm>
        </p:grpSpPr>
        <p:sp>
          <p:nvSpPr>
            <p:cNvPr id="6" name="Arrow: Pentagon 9">
              <a:extLst>
                <a:ext uri="{FF2B5EF4-FFF2-40B4-BE49-F238E27FC236}">
                  <a16:creationId xmlns:a16="http://schemas.microsoft.com/office/drawing/2014/main" id="{BF868A73-36AC-1D4E-913F-F655B9CBFC6F}"/>
                </a:ext>
              </a:extLst>
            </p:cNvPr>
            <p:cNvSpPr/>
            <p:nvPr/>
          </p:nvSpPr>
          <p:spPr>
            <a:xfrm>
              <a:off x="5701475" y="4548771"/>
              <a:ext cx="2813875" cy="777240"/>
            </a:xfrm>
            <a:prstGeom prst="homePlate">
              <a:avLst>
                <a:gd name="adj" fmla="val 942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row: Pentagon 10">
              <a:extLst>
                <a:ext uri="{FF2B5EF4-FFF2-40B4-BE49-F238E27FC236}">
                  <a16:creationId xmlns:a16="http://schemas.microsoft.com/office/drawing/2014/main" id="{09561CED-DBB8-554D-9237-3960723AB85A}"/>
                </a:ext>
              </a:extLst>
            </p:cNvPr>
            <p:cNvSpPr/>
            <p:nvPr/>
          </p:nvSpPr>
          <p:spPr>
            <a:xfrm>
              <a:off x="5701475" y="3721916"/>
              <a:ext cx="2813875" cy="777240"/>
            </a:xfrm>
            <a:prstGeom prst="homePlate">
              <a:avLst>
                <a:gd name="adj" fmla="val 9421"/>
              </a:avLst>
            </a:prstGeom>
            <a:solidFill>
              <a:srgbClr val="248A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Arrow: Pentagon 11">
              <a:extLst>
                <a:ext uri="{FF2B5EF4-FFF2-40B4-BE49-F238E27FC236}">
                  <a16:creationId xmlns:a16="http://schemas.microsoft.com/office/drawing/2014/main" id="{EC38B535-D7F7-EB4D-BD54-0DD69838B3F0}"/>
                </a:ext>
              </a:extLst>
            </p:cNvPr>
            <p:cNvSpPr/>
            <p:nvPr/>
          </p:nvSpPr>
          <p:spPr>
            <a:xfrm>
              <a:off x="5701475" y="2902851"/>
              <a:ext cx="2813875" cy="777240"/>
            </a:xfrm>
            <a:prstGeom prst="homePlate">
              <a:avLst>
                <a:gd name="adj" fmla="val 9421"/>
              </a:avLst>
            </a:prstGeom>
            <a:solidFill>
              <a:srgbClr val="185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Arrow: Pentagon 12">
              <a:extLst>
                <a:ext uri="{FF2B5EF4-FFF2-40B4-BE49-F238E27FC236}">
                  <a16:creationId xmlns:a16="http://schemas.microsoft.com/office/drawing/2014/main" id="{A7B94FAD-DA74-0643-9844-1A15F25C7465}"/>
                </a:ext>
              </a:extLst>
            </p:cNvPr>
            <p:cNvSpPr/>
            <p:nvPr/>
          </p:nvSpPr>
          <p:spPr>
            <a:xfrm>
              <a:off x="4522282" y="290285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Arrow: Pentagon 13">
              <a:extLst>
                <a:ext uri="{FF2B5EF4-FFF2-40B4-BE49-F238E27FC236}">
                  <a16:creationId xmlns:a16="http://schemas.microsoft.com/office/drawing/2014/main" id="{CCB7278C-2322-F741-A87F-CA167361093C}"/>
                </a:ext>
              </a:extLst>
            </p:cNvPr>
            <p:cNvSpPr/>
            <p:nvPr/>
          </p:nvSpPr>
          <p:spPr>
            <a:xfrm>
              <a:off x="4450555" y="290285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Arrow: Pentagon 14">
              <a:extLst>
                <a:ext uri="{FF2B5EF4-FFF2-40B4-BE49-F238E27FC236}">
                  <a16:creationId xmlns:a16="http://schemas.microsoft.com/office/drawing/2014/main" id="{E49FBEA2-FF9E-B145-A0AA-4677973BED02}"/>
                </a:ext>
              </a:extLst>
            </p:cNvPr>
            <p:cNvSpPr/>
            <p:nvPr/>
          </p:nvSpPr>
          <p:spPr>
            <a:xfrm>
              <a:off x="3195125" y="291064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row: Pentagon 15">
              <a:extLst>
                <a:ext uri="{FF2B5EF4-FFF2-40B4-BE49-F238E27FC236}">
                  <a16:creationId xmlns:a16="http://schemas.microsoft.com/office/drawing/2014/main" id="{CD0AE657-3986-054D-B612-4D8B00F00ADF}"/>
                </a:ext>
              </a:extLst>
            </p:cNvPr>
            <p:cNvSpPr/>
            <p:nvPr/>
          </p:nvSpPr>
          <p:spPr>
            <a:xfrm>
              <a:off x="3123213" y="2902851"/>
              <a:ext cx="2830088" cy="2423160"/>
            </a:xfrm>
            <a:prstGeom prst="homePlate">
              <a:avLst>
                <a:gd name="adj" fmla="val 9421"/>
              </a:avLst>
            </a:prstGeom>
            <a:solidFill>
              <a:srgbClr val="248A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row: Pentagon 16">
              <a:extLst>
                <a:ext uri="{FF2B5EF4-FFF2-40B4-BE49-F238E27FC236}">
                  <a16:creationId xmlns:a16="http://schemas.microsoft.com/office/drawing/2014/main" id="{B074253E-1ABB-3643-B248-2B6A4B7C5D4E}"/>
                </a:ext>
              </a:extLst>
            </p:cNvPr>
            <p:cNvSpPr/>
            <p:nvPr/>
          </p:nvSpPr>
          <p:spPr>
            <a:xfrm>
              <a:off x="2079169" y="290285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row: Pentagon 17">
              <a:extLst>
                <a:ext uri="{FF2B5EF4-FFF2-40B4-BE49-F238E27FC236}">
                  <a16:creationId xmlns:a16="http://schemas.microsoft.com/office/drawing/2014/main" id="{1E8AEAF7-EAC2-6544-A069-07812A5A8EA6}"/>
                </a:ext>
              </a:extLst>
            </p:cNvPr>
            <p:cNvSpPr/>
            <p:nvPr/>
          </p:nvSpPr>
          <p:spPr>
            <a:xfrm>
              <a:off x="1995064" y="290285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rgbClr val="185B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Arrow: Pentagon 18">
              <a:extLst>
                <a:ext uri="{FF2B5EF4-FFF2-40B4-BE49-F238E27FC236}">
                  <a16:creationId xmlns:a16="http://schemas.microsoft.com/office/drawing/2014/main" id="{94C206F4-33E0-6A43-9A3E-5C2FE48A4286}"/>
                </a:ext>
              </a:extLst>
            </p:cNvPr>
            <p:cNvSpPr/>
            <p:nvPr/>
          </p:nvSpPr>
          <p:spPr>
            <a:xfrm>
              <a:off x="911980" y="2902851"/>
              <a:ext cx="2813875" cy="2423160"/>
            </a:xfrm>
            <a:prstGeom prst="homePlate">
              <a:avLst>
                <a:gd name="adj" fmla="val 942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row: Pentagon 19">
              <a:extLst>
                <a:ext uri="{FF2B5EF4-FFF2-40B4-BE49-F238E27FC236}">
                  <a16:creationId xmlns:a16="http://schemas.microsoft.com/office/drawing/2014/main" id="{B86EDB3D-F978-6943-AAE7-14DAE067A952}"/>
                </a:ext>
              </a:extLst>
            </p:cNvPr>
            <p:cNvSpPr/>
            <p:nvPr/>
          </p:nvSpPr>
          <p:spPr>
            <a:xfrm>
              <a:off x="606730" y="2902851"/>
              <a:ext cx="3039591" cy="2423160"/>
            </a:xfrm>
            <a:prstGeom prst="homePlate">
              <a:avLst>
                <a:gd name="adj" fmla="val 9421"/>
              </a:avLst>
            </a:prstGeom>
            <a:gradFill>
              <a:gsLst>
                <a:gs pos="31000">
                  <a:srgbClr val="DBB94F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row: Pentagon 20">
              <a:extLst>
                <a:ext uri="{FF2B5EF4-FFF2-40B4-BE49-F238E27FC236}">
                  <a16:creationId xmlns:a16="http://schemas.microsoft.com/office/drawing/2014/main" id="{A45A6D09-0D31-544A-8E33-D54235753547}"/>
                </a:ext>
              </a:extLst>
            </p:cNvPr>
            <p:cNvSpPr/>
            <p:nvPr/>
          </p:nvSpPr>
          <p:spPr>
            <a:xfrm>
              <a:off x="664345" y="2914209"/>
              <a:ext cx="1819275" cy="313844"/>
            </a:xfrm>
            <a:prstGeom prst="homePlate">
              <a:avLst>
                <a:gd name="adj" fmla="val 224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Arrow: Pentagon 21">
              <a:extLst>
                <a:ext uri="{FF2B5EF4-FFF2-40B4-BE49-F238E27FC236}">
                  <a16:creationId xmlns:a16="http://schemas.microsoft.com/office/drawing/2014/main" id="{E15F0562-DCC3-0949-A97B-436E84381315}"/>
                </a:ext>
              </a:extLst>
            </p:cNvPr>
            <p:cNvSpPr/>
            <p:nvPr/>
          </p:nvSpPr>
          <p:spPr>
            <a:xfrm>
              <a:off x="664345" y="3258782"/>
              <a:ext cx="1819275" cy="313844"/>
            </a:xfrm>
            <a:prstGeom prst="homePlate">
              <a:avLst>
                <a:gd name="adj" fmla="val 224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Arrow: Pentagon 22">
              <a:extLst>
                <a:ext uri="{FF2B5EF4-FFF2-40B4-BE49-F238E27FC236}">
                  <a16:creationId xmlns:a16="http://schemas.microsoft.com/office/drawing/2014/main" id="{9DC81738-E1E8-D04E-951B-386C98537A42}"/>
                </a:ext>
              </a:extLst>
            </p:cNvPr>
            <p:cNvSpPr/>
            <p:nvPr/>
          </p:nvSpPr>
          <p:spPr>
            <a:xfrm>
              <a:off x="664345" y="3603355"/>
              <a:ext cx="1819275" cy="313844"/>
            </a:xfrm>
            <a:prstGeom prst="homePlate">
              <a:avLst>
                <a:gd name="adj" fmla="val 22452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Arrow: Pentagon 23">
              <a:extLst>
                <a:ext uri="{FF2B5EF4-FFF2-40B4-BE49-F238E27FC236}">
                  <a16:creationId xmlns:a16="http://schemas.microsoft.com/office/drawing/2014/main" id="{B6F9E7B5-78D8-2A45-A8D0-795F11699FA2}"/>
                </a:ext>
              </a:extLst>
            </p:cNvPr>
            <p:cNvSpPr/>
            <p:nvPr/>
          </p:nvSpPr>
          <p:spPr>
            <a:xfrm>
              <a:off x="664345" y="3947928"/>
              <a:ext cx="1819275" cy="313844"/>
            </a:xfrm>
            <a:prstGeom prst="homePlate">
              <a:avLst>
                <a:gd name="adj" fmla="val 22452"/>
              </a:avLst>
            </a:pr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Pentagon 24">
              <a:extLst>
                <a:ext uri="{FF2B5EF4-FFF2-40B4-BE49-F238E27FC236}">
                  <a16:creationId xmlns:a16="http://schemas.microsoft.com/office/drawing/2014/main" id="{14B5CA4F-C548-2A45-B2F5-8890CB181F99}"/>
                </a:ext>
              </a:extLst>
            </p:cNvPr>
            <p:cNvSpPr/>
            <p:nvPr/>
          </p:nvSpPr>
          <p:spPr>
            <a:xfrm>
              <a:off x="664345" y="4292500"/>
              <a:ext cx="1819275" cy="313844"/>
            </a:xfrm>
            <a:prstGeom prst="homePlate">
              <a:avLst>
                <a:gd name="adj" fmla="val 22452"/>
              </a:avLst>
            </a:pr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row: Pentagon 25">
              <a:extLst>
                <a:ext uri="{FF2B5EF4-FFF2-40B4-BE49-F238E27FC236}">
                  <a16:creationId xmlns:a16="http://schemas.microsoft.com/office/drawing/2014/main" id="{AA8E7F74-18E9-C34E-8E3E-0C9D0479D811}"/>
                </a:ext>
              </a:extLst>
            </p:cNvPr>
            <p:cNvSpPr/>
            <p:nvPr/>
          </p:nvSpPr>
          <p:spPr>
            <a:xfrm>
              <a:off x="664345" y="4637074"/>
              <a:ext cx="1819275" cy="313844"/>
            </a:xfrm>
            <a:prstGeom prst="homePlate">
              <a:avLst>
                <a:gd name="adj" fmla="val 22452"/>
              </a:avLst>
            </a:pr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Arrow: Pentagon 26">
              <a:extLst>
                <a:ext uri="{FF2B5EF4-FFF2-40B4-BE49-F238E27FC236}">
                  <a16:creationId xmlns:a16="http://schemas.microsoft.com/office/drawing/2014/main" id="{06621A42-6BB9-C24F-8F6A-D75DA88EC927}"/>
                </a:ext>
              </a:extLst>
            </p:cNvPr>
            <p:cNvSpPr/>
            <p:nvPr/>
          </p:nvSpPr>
          <p:spPr>
            <a:xfrm>
              <a:off x="664345" y="4981645"/>
              <a:ext cx="1819275" cy="313844"/>
            </a:xfrm>
            <a:prstGeom prst="homePlate">
              <a:avLst>
                <a:gd name="adj" fmla="val 22452"/>
              </a:avLst>
            </a:prstGeom>
            <a:gradFill>
              <a:gsLst>
                <a:gs pos="0">
                  <a:srgbClr val="E0E0E0"/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337C3E5-A5F4-734E-9282-2E7F7D8BDEA1}"/>
                </a:ext>
              </a:extLst>
            </p:cNvPr>
            <p:cNvSpPr txBox="1"/>
            <p:nvPr/>
          </p:nvSpPr>
          <p:spPr>
            <a:xfrm>
              <a:off x="675260" y="2967394"/>
              <a:ext cx="1795165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Terrorism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44CE099-168D-FB43-9DD1-FB3F18111A0D}"/>
                </a:ext>
              </a:extLst>
            </p:cNvPr>
            <p:cNvSpPr txBox="1"/>
            <p:nvPr/>
          </p:nvSpPr>
          <p:spPr>
            <a:xfrm>
              <a:off x="664344" y="3268590"/>
              <a:ext cx="1806079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Foreign TRAVEL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C1AAB2-970A-E947-B857-70F908962831}"/>
                </a:ext>
              </a:extLst>
            </p:cNvPr>
            <p:cNvSpPr txBox="1"/>
            <p:nvPr/>
          </p:nvSpPr>
          <p:spPr>
            <a:xfrm>
              <a:off x="661592" y="3642609"/>
              <a:ext cx="1819497" cy="22398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000" b="1" cap="all" dirty="0">
                  <a:solidFill>
                    <a:srgbClr val="006092"/>
                  </a:solidFill>
                </a:rPr>
                <a:t>Suspicious Financial Activity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52DDE7C-FAAE-1E4C-876E-7F2B16B0537E}"/>
                </a:ext>
              </a:extLst>
            </p:cNvPr>
            <p:cNvSpPr txBox="1"/>
            <p:nvPr/>
          </p:nvSpPr>
          <p:spPr>
            <a:xfrm>
              <a:off x="656544" y="3969455"/>
              <a:ext cx="1812167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Criminal Activity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0AC7118-3ED1-F540-B414-AA1B68502353}"/>
                </a:ext>
              </a:extLst>
            </p:cNvPr>
            <p:cNvSpPr txBox="1"/>
            <p:nvPr/>
          </p:nvSpPr>
          <p:spPr>
            <a:xfrm>
              <a:off x="626102" y="4322625"/>
              <a:ext cx="1847179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Credit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38347D-FB0C-5F41-AC7C-BC90B4993213}"/>
                </a:ext>
              </a:extLst>
            </p:cNvPr>
            <p:cNvSpPr txBox="1"/>
            <p:nvPr/>
          </p:nvSpPr>
          <p:spPr>
            <a:xfrm>
              <a:off x="656543" y="4657697"/>
              <a:ext cx="1819274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Public Records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EC37EAE-8498-4E4D-9CEE-D8FBD61B22EC}"/>
                </a:ext>
              </a:extLst>
            </p:cNvPr>
            <p:cNvSpPr txBox="1"/>
            <p:nvPr/>
          </p:nvSpPr>
          <p:spPr>
            <a:xfrm>
              <a:off x="688775" y="5006232"/>
              <a:ext cx="1779934" cy="25198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Eligibility</a:t>
              </a:r>
            </a:p>
          </p:txBody>
        </p:sp>
        <p:pic>
          <p:nvPicPr>
            <p:cNvPr id="31" name="Graphic 34">
              <a:extLst>
                <a:ext uri="{FF2B5EF4-FFF2-40B4-BE49-F238E27FC236}">
                  <a16:creationId xmlns:a16="http://schemas.microsoft.com/office/drawing/2014/main" id="{9160FA3A-11C5-3241-AE9A-2FB252FF8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52817" y="3715031"/>
              <a:ext cx="744478" cy="791010"/>
            </a:xfrm>
            <a:prstGeom prst="rect">
              <a:avLst/>
            </a:prstGeom>
          </p:spPr>
        </p:pic>
        <p:pic>
          <p:nvPicPr>
            <p:cNvPr id="32" name="Graphic 35">
              <a:extLst>
                <a:ext uri="{FF2B5EF4-FFF2-40B4-BE49-F238E27FC236}">
                  <a16:creationId xmlns:a16="http://schemas.microsoft.com/office/drawing/2014/main" id="{E854FFA4-CF02-1143-9032-FD15EE95A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30277" y="3870692"/>
              <a:ext cx="517525" cy="502304"/>
            </a:xfrm>
            <a:prstGeom prst="rect">
              <a:avLst/>
            </a:prstGeom>
          </p:spPr>
        </p:pic>
        <p:pic>
          <p:nvPicPr>
            <p:cNvPr id="33" name="Graphic 36">
              <a:extLst>
                <a:ext uri="{FF2B5EF4-FFF2-40B4-BE49-F238E27FC236}">
                  <a16:creationId xmlns:a16="http://schemas.microsoft.com/office/drawing/2014/main" id="{C7DB7584-1B36-444F-A5BA-E5884F0E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979000" y="3870692"/>
              <a:ext cx="658115" cy="627505"/>
            </a:xfrm>
            <a:prstGeom prst="rect">
              <a:avLst/>
            </a:prstGeom>
          </p:spPr>
        </p:pic>
        <p:pic>
          <p:nvPicPr>
            <p:cNvPr id="34" name="Graphic 37">
              <a:extLst>
                <a:ext uri="{FF2B5EF4-FFF2-40B4-BE49-F238E27FC236}">
                  <a16:creationId xmlns:a16="http://schemas.microsoft.com/office/drawing/2014/main" id="{F18E445B-16E5-A546-B9ED-162631418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217861" y="3886257"/>
              <a:ext cx="632761" cy="486739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3B1FA95-8B76-D14A-ADAC-8939E02018C5}"/>
                </a:ext>
              </a:extLst>
            </p:cNvPr>
            <p:cNvSpPr txBox="1"/>
            <p:nvPr/>
          </p:nvSpPr>
          <p:spPr>
            <a:xfrm>
              <a:off x="7153362" y="3123480"/>
              <a:ext cx="1361988" cy="335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</a:rPr>
                <a:t>Monitor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FBD33CB-A2B6-6D4D-9A34-6D174AB0306F}"/>
                </a:ext>
              </a:extLst>
            </p:cNvPr>
            <p:cNvSpPr txBox="1"/>
            <p:nvPr/>
          </p:nvSpPr>
          <p:spPr>
            <a:xfrm>
              <a:off x="7264430" y="3942544"/>
              <a:ext cx="1250920" cy="335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</a:rPr>
                <a:t>Mitigate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5EECFC-3159-3D4E-B2FB-85BE825BBBDC}"/>
                </a:ext>
              </a:extLst>
            </p:cNvPr>
            <p:cNvSpPr txBox="1"/>
            <p:nvPr/>
          </p:nvSpPr>
          <p:spPr>
            <a:xfrm>
              <a:off x="7264430" y="4769400"/>
              <a:ext cx="1237405" cy="33598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cap="all" dirty="0">
                  <a:solidFill>
                    <a:schemeClr val="bg1"/>
                  </a:solidFill>
                </a:rPr>
                <a:t>MANAGE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6832F7-BD6C-2742-9BAD-5E4C2D2D4F86}"/>
                </a:ext>
              </a:extLst>
            </p:cNvPr>
            <p:cNvSpPr txBox="1"/>
            <p:nvPr/>
          </p:nvSpPr>
          <p:spPr>
            <a:xfrm>
              <a:off x="2308585" y="3317931"/>
              <a:ext cx="1305407" cy="419978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CE database</a:t>
              </a:r>
            </a:p>
            <a:p>
              <a:pPr algn="ctr"/>
              <a:r>
                <a:rPr lang="en-US" sz="1200" b="1" cap="all" dirty="0">
                  <a:solidFill>
                    <a:srgbClr val="006092"/>
                  </a:solidFill>
                </a:rPr>
                <a:t>Monitoring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B1415D-65E5-314D-A0CA-8E7008A4C076}"/>
                </a:ext>
              </a:extLst>
            </p:cNvPr>
            <p:cNvSpPr txBox="1"/>
            <p:nvPr/>
          </p:nvSpPr>
          <p:spPr>
            <a:xfrm>
              <a:off x="3490051" y="3261934"/>
              <a:ext cx="1305407" cy="475975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b="1" cap="all" dirty="0">
                  <a:solidFill>
                    <a:schemeClr val="bg1"/>
                  </a:solidFill>
                </a:rPr>
                <a:t>Alert</a:t>
              </a:r>
            </a:p>
            <a:p>
              <a:pPr algn="ctr"/>
              <a:r>
                <a:rPr lang="en-US" sz="1400" b="1" cap="all" dirty="0">
                  <a:solidFill>
                    <a:schemeClr val="bg1"/>
                  </a:solidFill>
                </a:rPr>
                <a:t>Generated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A06F789-39E9-5144-966E-53718A36A6E2}"/>
                </a:ext>
              </a:extLst>
            </p:cNvPr>
            <p:cNvSpPr txBox="1"/>
            <p:nvPr/>
          </p:nvSpPr>
          <p:spPr>
            <a:xfrm>
              <a:off x="4671517" y="3257743"/>
              <a:ext cx="1305407" cy="4801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b="1" cap="all" dirty="0">
                  <a:solidFill>
                    <a:schemeClr val="bg1"/>
                  </a:solidFill>
                </a:rPr>
                <a:t>Verified</a:t>
              </a:r>
              <a:br>
                <a:rPr lang="en-US" sz="1400" b="1" cap="all" dirty="0">
                  <a:solidFill>
                    <a:schemeClr val="bg1"/>
                  </a:solidFill>
                </a:rPr>
              </a:br>
              <a:r>
                <a:rPr lang="en-US" sz="1400" b="1" cap="all" dirty="0">
                  <a:solidFill>
                    <a:schemeClr val="bg1"/>
                  </a:solidFill>
                </a:rPr>
                <a:t>By DCSA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D4BD930-DDA0-6E4C-BD80-E755B84EF063}"/>
                </a:ext>
              </a:extLst>
            </p:cNvPr>
            <p:cNvSpPr txBox="1"/>
            <p:nvPr/>
          </p:nvSpPr>
          <p:spPr>
            <a:xfrm>
              <a:off x="5859672" y="3065943"/>
              <a:ext cx="1293691" cy="671966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/>
              <a:r>
                <a:rPr lang="en-US" sz="1400" b="1" cap="all" dirty="0">
                  <a:solidFill>
                    <a:srgbClr val="006092"/>
                  </a:solidFill>
                </a:rPr>
                <a:t>Professional</a:t>
              </a:r>
              <a:br>
                <a:rPr lang="en-US" sz="1400" b="1" cap="all" dirty="0">
                  <a:solidFill>
                    <a:srgbClr val="006092"/>
                  </a:solidFill>
                </a:rPr>
              </a:br>
              <a:r>
                <a:rPr lang="en-US" sz="1400" b="1" cap="all" dirty="0">
                  <a:solidFill>
                    <a:srgbClr val="006092"/>
                  </a:solidFill>
                </a:rPr>
                <a:t>Review, Actions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250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7B07C5A-2A1E-734F-8E09-55AB91C03E51}"/>
              </a:ext>
            </a:extLst>
          </p:cNvPr>
          <p:cNvSpPr txBox="1">
            <a:spLocks/>
          </p:cNvSpPr>
          <p:nvPr/>
        </p:nvSpPr>
        <p:spPr>
          <a:xfrm>
            <a:off x="2337271" y="137540"/>
            <a:ext cx="6491817" cy="8686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3200" dirty="0" err="1"/>
              <a:t>DoDCAF</a:t>
            </a:r>
            <a:r>
              <a:rPr lang="en-US" sz="3200" dirty="0"/>
              <a:t>/SECCEN Adjudication</a:t>
            </a:r>
          </a:p>
        </p:txBody>
      </p:sp>
      <p:pic>
        <p:nvPicPr>
          <p:cNvPr id="6" name="Picture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7CF97D38-A22A-6D46-A0D1-1F4A93A13B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690160" y="3000578"/>
            <a:ext cx="2653163" cy="3217273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BA101AC-3E42-EA46-B097-087E3A432CA8}"/>
              </a:ext>
            </a:extLst>
          </p:cNvPr>
          <p:cNvSpPr txBox="1">
            <a:spLocks/>
          </p:cNvSpPr>
          <p:nvPr/>
        </p:nvSpPr>
        <p:spPr>
          <a:xfrm>
            <a:off x="2184677" y="1584356"/>
            <a:ext cx="7675490" cy="522113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Receives Alert from VROC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Investigates through SMO or CSO</a:t>
            </a:r>
          </a:p>
          <a:p>
            <a:pPr lvl="0">
              <a:lnSpc>
                <a:spcPct val="100000"/>
              </a:lnSpc>
            </a:pP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“whole person” concept </a:t>
            </a:r>
            <a:b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decision</a:t>
            </a:r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A1FC85D-EEF2-E44E-BFD9-0A36FC4167C5}"/>
              </a:ext>
            </a:extLst>
          </p:cNvPr>
          <p:cNvSpPr txBox="1">
            <a:spLocks/>
          </p:cNvSpPr>
          <p:nvPr/>
        </p:nvSpPr>
        <p:spPr>
          <a:xfrm>
            <a:off x="2191765" y="3320903"/>
            <a:ext cx="3303182" cy="25766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5 Issues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Criminal Conduct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Financial Considerations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Foreign Influence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Personal Conduct</a:t>
            </a:r>
          </a:p>
          <a:p>
            <a:pPr marL="342900" lvl="1" indent="0">
              <a:lnSpc>
                <a:spcPct val="85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Drug Involvement </a:t>
            </a:r>
          </a:p>
          <a:p>
            <a:pPr marL="342900" lvl="1" indent="0">
              <a:lnSpc>
                <a:spcPct val="85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and Substance Misuse</a:t>
            </a:r>
          </a:p>
          <a:p>
            <a:pPr marL="0" lvl="0" indent="0">
              <a:buNone/>
            </a:pPr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97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1FA681-F121-F84A-957A-BDE2B898868A}"/>
              </a:ext>
            </a:extLst>
          </p:cNvPr>
          <p:cNvSpPr txBox="1">
            <a:spLocks/>
          </p:cNvSpPr>
          <p:nvPr/>
        </p:nvSpPr>
        <p:spPr>
          <a:xfrm>
            <a:off x="1166924" y="2234342"/>
            <a:ext cx="3250194" cy="391650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or unwilling to resolve debts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Frivolous or irresponsible spending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Recurrent</a:t>
            </a:r>
            <a:r>
              <a:rPr lang="en-US" alt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pattern of financial instability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Deceptive or illegal practices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beyond one’s means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Unexplained affluence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Compulsive or addictive gambling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fraud or failure to file or </a:t>
            </a:r>
            <a:b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taxes</a:t>
            </a:r>
          </a:p>
          <a:p>
            <a:pPr>
              <a:lnSpc>
                <a:spcPct val="100000"/>
              </a:lnSpc>
            </a:pPr>
            <a:endParaRPr lang="en-US" sz="15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C1C9E2-0E97-4BB2-938C-C43D767A22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994" y="1519597"/>
            <a:ext cx="315237" cy="347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73EB6-C910-40B8-A806-D62B977795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4821" y="1527693"/>
            <a:ext cx="315237" cy="34798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857F718-D562-4FDB-BC39-40AD48638460}"/>
              </a:ext>
            </a:extLst>
          </p:cNvPr>
          <p:cNvSpPr txBox="1"/>
          <p:nvPr/>
        </p:nvSpPr>
        <p:spPr>
          <a:xfrm>
            <a:off x="1166924" y="1865010"/>
            <a:ext cx="3454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DISQUALIFYING FACTORS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999B603-89BB-0A4A-A55F-114AFDD41F2F}"/>
              </a:ext>
            </a:extLst>
          </p:cNvPr>
          <p:cNvSpPr txBox="1">
            <a:spLocks/>
          </p:cNvSpPr>
          <p:nvPr/>
        </p:nvSpPr>
        <p:spPr>
          <a:xfrm>
            <a:off x="4492971" y="2232278"/>
            <a:ext cx="4487997" cy="3916504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Behavior: Distance, frequency, or circumstances do not cast doubt on individual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Conditions: Conditions were beyond person’s control and they acted responsibly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Counseling: The person has or is receiving counseling and problem is being resolved.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Repayment: The individual initiated and is adhering to a good-faith effort to repay.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Legitimacy: The individual has a reasonable basis to dispute the past-due debt.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Legality: The affluence resulted from a legal source of income.</a:t>
            </a:r>
          </a:p>
          <a:p>
            <a:pPr>
              <a:lnSpc>
                <a:spcPct val="100000"/>
              </a:lnSpc>
            </a:pPr>
            <a:r>
              <a:rPr lang="en-US" sz="15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Compliance: The individual made arrangements with the appropriate tax authority and is complying with those arrangements.</a:t>
            </a:r>
          </a:p>
          <a:p>
            <a:pPr>
              <a:lnSpc>
                <a:spcPct val="100000"/>
              </a:lnSpc>
            </a:pPr>
            <a:endParaRPr lang="en-US" sz="1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5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18554-BAA0-594F-80DD-85F9D02B231E}"/>
              </a:ext>
            </a:extLst>
          </p:cNvPr>
          <p:cNvSpPr txBox="1"/>
          <p:nvPr/>
        </p:nvSpPr>
        <p:spPr>
          <a:xfrm>
            <a:off x="4492972" y="1862946"/>
            <a:ext cx="433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 FACTORS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632F4011-6BA6-2A47-B9B8-EDD77612337A}"/>
              </a:ext>
            </a:extLst>
          </p:cNvPr>
          <p:cNvSpPr txBox="1">
            <a:spLocks/>
          </p:cNvSpPr>
          <p:nvPr/>
        </p:nvSpPr>
        <p:spPr>
          <a:xfrm>
            <a:off x="2337271" y="153267"/>
            <a:ext cx="6673960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Whole Person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10800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976987D-1110-6844-8FF0-2DE31F7295C6}"/>
              </a:ext>
            </a:extLst>
          </p:cNvPr>
          <p:cNvSpPr txBox="1">
            <a:spLocks/>
          </p:cNvSpPr>
          <p:nvPr/>
        </p:nvSpPr>
        <p:spPr>
          <a:xfrm>
            <a:off x="2337271" y="156038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DoD: Statement of Reasons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CA9AE73-953E-FA4E-96A5-0D5A244DD4A0}"/>
              </a:ext>
            </a:extLst>
          </p:cNvPr>
          <p:cNvSpPr txBox="1">
            <a:spLocks/>
          </p:cNvSpPr>
          <p:nvPr/>
        </p:nvSpPr>
        <p:spPr>
          <a:xfrm>
            <a:off x="2184979" y="1532977"/>
            <a:ext cx="6986521" cy="51817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1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100" i="1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 of Reasons (SOR) </a:t>
            </a:r>
            <a:r>
              <a:rPr lang="en-US" altLang="en-US" sz="21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issued </a:t>
            </a:r>
            <a:r>
              <a:rPr lang="en-US" altLang="en-US" sz="21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br>
              <a:rPr lang="en-US" altLang="en-US" sz="21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1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DoD CAF is considering an unfavorable security eligibility determination (revoke or deny)</a:t>
            </a:r>
          </a:p>
          <a:p>
            <a:pPr>
              <a:buClr>
                <a:srgbClr val="707070"/>
              </a:buClr>
              <a:defRPr/>
            </a:pPr>
            <a:endParaRPr lang="en-US" sz="21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21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SOR includes:</a:t>
            </a:r>
            <a:endParaRPr lang="en-US" altLang="en-US" sz="21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2: Statement of Reasons Receipt and     </a:t>
            </a:r>
            <a:b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Statement of Intent (10 days)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1: Statement of Reasons (30 days)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3: Form(s) for requesting records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4: Instructions for responding to an SOR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5: National Security Adjudicative  </a:t>
            </a:r>
            <a:b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Guidelines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Attachment 6: Applicable National Security   </a:t>
            </a:r>
            <a:b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Adjudicative Guidelines</a:t>
            </a:r>
            <a:endParaRPr lang="en-US" sz="20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CFDDC1-C196-7C45-8BA3-C3CD9E8C3813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36">
            <a:extLst>
              <a:ext uri="{FF2B5EF4-FFF2-40B4-BE49-F238E27FC236}">
                <a16:creationId xmlns:a16="http://schemas.microsoft.com/office/drawing/2014/main" id="{097FA46C-D3C9-574A-856F-ABA90EFCF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11-8</a:t>
            </a:r>
          </a:p>
        </p:txBody>
      </p:sp>
    </p:spTree>
    <p:extLst>
      <p:ext uri="{BB962C8B-B14F-4D97-AF65-F5344CB8AC3E}">
        <p14:creationId xmlns:p14="http://schemas.microsoft.com/office/powerpoint/2010/main" val="2364057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4578D66-205A-F045-AA63-6249858FA96C}"/>
              </a:ext>
            </a:extLst>
          </p:cNvPr>
          <p:cNvGrpSpPr/>
          <p:nvPr/>
        </p:nvGrpSpPr>
        <p:grpSpPr>
          <a:xfrm>
            <a:off x="137415" y="2988742"/>
            <a:ext cx="8869170" cy="1581805"/>
            <a:chOff x="1411437" y="3429000"/>
            <a:chExt cx="7968297" cy="145677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24273D-0012-5545-83F0-0879EE8CA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1437" y="3429000"/>
              <a:ext cx="7968297" cy="145677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D6CD82-D95C-404E-B847-C8357679D676}"/>
                </a:ext>
              </a:extLst>
            </p:cNvPr>
            <p:cNvSpPr txBox="1"/>
            <p:nvPr/>
          </p:nvSpPr>
          <p:spPr>
            <a:xfrm>
              <a:off x="1905688" y="3729303"/>
              <a:ext cx="1437008" cy="95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DoD CAF sends SOR to Command</a:t>
              </a:r>
            </a:p>
            <a:p>
              <a:pPr algn="ctr">
                <a:lnSpc>
                  <a:spcPct val="85000"/>
                </a:lnSpc>
              </a:pPr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SMO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D6B2EC-18A2-8643-B09A-5BC2624DC1BF}"/>
                </a:ext>
              </a:extLst>
            </p:cNvPr>
            <p:cNvSpPr txBox="1"/>
            <p:nvPr/>
          </p:nvSpPr>
          <p:spPr>
            <a:xfrm>
              <a:off x="3646109" y="3620883"/>
              <a:ext cx="1848202" cy="11692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Command IMMEDIATELY presents SOR </a:t>
              </a:r>
            </a:p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FFC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Service member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7B009A3-4967-4248-A25B-86444682F56F}"/>
                </a:ext>
              </a:extLst>
            </p:cNvPr>
            <p:cNvSpPr txBox="1"/>
            <p:nvPr/>
          </p:nvSpPr>
          <p:spPr>
            <a:xfrm>
              <a:off x="5684301" y="3621240"/>
              <a:ext cx="1638260" cy="11692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member acknowledges receipt  </a:t>
              </a:r>
            </a:p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00416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(10 days)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7920EFB-1900-F341-9894-B00A676271FC}"/>
                </a:ext>
              </a:extLst>
            </p:cNvPr>
            <p:cNvSpPr txBox="1"/>
            <p:nvPr/>
          </p:nvSpPr>
          <p:spPr>
            <a:xfrm>
              <a:off x="7531655" y="3563624"/>
              <a:ext cx="1638260" cy="11692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member prepares response</a:t>
              </a:r>
            </a:p>
            <a:p>
              <a:pPr lvl="0" algn="ctr">
                <a:lnSpc>
                  <a:spcPct val="85000"/>
                </a:lnSpc>
              </a:pPr>
              <a:r>
                <a:rPr lang="en-US" b="1" dirty="0">
                  <a:solidFill>
                    <a:srgbClr val="17406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(30 days)</a:t>
              </a:r>
            </a:p>
          </p:txBody>
        </p:sp>
      </p:grpSp>
      <p:sp>
        <p:nvSpPr>
          <p:cNvPr id="12" name="Title 2">
            <a:extLst>
              <a:ext uri="{FF2B5EF4-FFF2-40B4-BE49-F238E27FC236}">
                <a16:creationId xmlns:a16="http://schemas.microsoft.com/office/drawing/2014/main" id="{F254BB36-34F2-D546-9C84-6EFFF133B1BF}"/>
              </a:ext>
            </a:extLst>
          </p:cNvPr>
          <p:cNvSpPr txBox="1">
            <a:spLocks/>
          </p:cNvSpPr>
          <p:nvPr/>
        </p:nvSpPr>
        <p:spPr>
          <a:xfrm>
            <a:off x="2337271" y="150722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DoD Response Timeline for SOR</a:t>
            </a:r>
          </a:p>
        </p:txBody>
      </p:sp>
    </p:spTree>
    <p:extLst>
      <p:ext uri="{BB962C8B-B14F-4D97-AF65-F5344CB8AC3E}">
        <p14:creationId xmlns:p14="http://schemas.microsoft.com/office/powerpoint/2010/main" val="1236737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323F28-0ADC-CB47-B063-1DE31ED9D55A}"/>
              </a:ext>
            </a:extLst>
          </p:cNvPr>
          <p:cNvSpPr/>
          <p:nvPr/>
        </p:nvSpPr>
        <p:spPr>
          <a:xfrm>
            <a:off x="2033190" y="5328321"/>
            <a:ext cx="6742870" cy="3870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9F479E-2902-4C41-90ED-B4B494D17A07}"/>
              </a:ext>
            </a:extLst>
          </p:cNvPr>
          <p:cNvSpPr/>
          <p:nvPr/>
        </p:nvSpPr>
        <p:spPr>
          <a:xfrm>
            <a:off x="2033190" y="3864737"/>
            <a:ext cx="6742871" cy="9744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02B8CA-381E-9849-A90F-EC86E94822E0}"/>
              </a:ext>
            </a:extLst>
          </p:cNvPr>
          <p:cNvSpPr/>
          <p:nvPr/>
        </p:nvSpPr>
        <p:spPr>
          <a:xfrm>
            <a:off x="2033190" y="2820602"/>
            <a:ext cx="6742870" cy="38705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397C9-2F0D-8040-9124-544F6EF0858C}"/>
              </a:ext>
            </a:extLst>
          </p:cNvPr>
          <p:cNvSpPr/>
          <p:nvPr/>
        </p:nvSpPr>
        <p:spPr>
          <a:xfrm>
            <a:off x="2033190" y="1678566"/>
            <a:ext cx="6742871" cy="67274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776D9A6D-6E87-F940-8760-9B11F26F4631}"/>
              </a:ext>
            </a:extLst>
          </p:cNvPr>
          <p:cNvSpPr txBox="1">
            <a:spLocks/>
          </p:cNvSpPr>
          <p:nvPr/>
        </p:nvSpPr>
        <p:spPr>
          <a:xfrm>
            <a:off x="2337271" y="156903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DoD SOR: Role of CFS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57EF924-7704-3440-8709-87B63B1D9745}"/>
              </a:ext>
            </a:extLst>
          </p:cNvPr>
          <p:cNvSpPr txBox="1">
            <a:spLocks/>
          </p:cNvSpPr>
          <p:nvPr/>
        </p:nvSpPr>
        <p:spPr>
          <a:xfrm>
            <a:off x="2196771" y="1248049"/>
            <a:ext cx="6579290" cy="537052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rgbClr val="707070"/>
              </a:buClr>
              <a:buNone/>
              <a:defRPr/>
            </a:pPr>
            <a:endParaRPr lang="en-US" sz="20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00416D"/>
              </a:buClr>
              <a:defRPr/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Service member to create budget and  </a:t>
            </a:r>
            <a:b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good-faith action plan</a:t>
            </a:r>
          </a:p>
          <a:p>
            <a:pPr>
              <a:lnSpc>
                <a:spcPct val="100000"/>
              </a:lnSpc>
              <a:buClr>
                <a:srgbClr val="00416D"/>
              </a:buClr>
              <a:defRPr/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Service member to secure a credit report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dispute process for credit report errors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with member the importance of documentation to support ALL claims made in response letter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 the importance of member being proactive in addressing issues and seeking financial counseling when difficulties occur</a:t>
            </a:r>
          </a:p>
          <a:p>
            <a:pPr>
              <a:lnSpc>
                <a:spcPct val="100000"/>
              </a:lnSpc>
              <a:buClr>
                <a:srgbClr val="00416D"/>
              </a:buClr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one meeting may be needed for SOR cases</a:t>
            </a:r>
          </a:p>
          <a:p>
            <a:pPr>
              <a:lnSpc>
                <a:spcPct val="100000"/>
              </a:lnSpc>
              <a:buClr>
                <a:srgbClr val="00416D"/>
              </a:buClr>
            </a:pP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refer when needed</a:t>
            </a: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 sz="20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08C933D-3084-1A4D-99F1-7E2F3E88C38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6">
            <a:extLst>
              <a:ext uri="{FF2B5EF4-FFF2-40B4-BE49-F238E27FC236}">
                <a16:creationId xmlns:a16="http://schemas.microsoft.com/office/drawing/2014/main" id="{169792AB-7B0C-884A-8819-6C8E6738C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11-14</a:t>
            </a:r>
          </a:p>
        </p:txBody>
      </p:sp>
    </p:spTree>
    <p:extLst>
      <p:ext uri="{BB962C8B-B14F-4D97-AF65-F5344CB8AC3E}">
        <p14:creationId xmlns:p14="http://schemas.microsoft.com/office/powerpoint/2010/main" val="3663056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A37A47F0-435D-4648-AA96-BEE715047DF1}"/>
              </a:ext>
            </a:extLst>
          </p:cNvPr>
          <p:cNvSpPr txBox="1">
            <a:spLocks/>
          </p:cNvSpPr>
          <p:nvPr/>
        </p:nvSpPr>
        <p:spPr>
          <a:xfrm>
            <a:off x="2337271" y="157398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DHS: Letter of Intent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A99544-DA90-D54F-B752-0ABCFB8D6194}"/>
              </a:ext>
            </a:extLst>
          </p:cNvPr>
          <p:cNvSpPr txBox="1">
            <a:spLocks/>
          </p:cNvSpPr>
          <p:nvPr/>
        </p:nvSpPr>
        <p:spPr>
          <a:xfrm>
            <a:off x="2337271" y="1566587"/>
            <a:ext cx="6986521" cy="51817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2500" i="1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Letter of Intent (LOI) </a:t>
            </a: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issued </a:t>
            </a: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b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5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SECCEN is considering an unfavorable security eligibility determination, that is, intent to revoke or deny security clearance or eligibility.</a:t>
            </a:r>
          </a:p>
          <a:p>
            <a:pPr>
              <a:buClr>
                <a:srgbClr val="707070"/>
              </a:buClr>
              <a:buFont typeface="Wingdings" pitchFamily="2" charset="2"/>
              <a:buChar char="ü"/>
              <a:defRPr/>
            </a:pPr>
            <a:endParaRPr lang="en-US" sz="25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500" dirty="0">
                <a:solidFill>
                  <a:srgbClr val="1740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LOI includes:</a:t>
            </a:r>
            <a:endParaRPr lang="en-US" altLang="en-US" sz="25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Lists of disqualifying factors</a:t>
            </a:r>
          </a:p>
          <a:p>
            <a:pPr lvl="1"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LOI receipt acknowledgement form letter</a:t>
            </a:r>
          </a:p>
          <a:p>
            <a:pPr>
              <a:buClr>
                <a:srgbClr val="707070"/>
              </a:buClr>
              <a:buFont typeface="Wingdings" pitchFamily="2" charset="2"/>
              <a:buChar char="ü"/>
              <a:defRPr/>
            </a:pPr>
            <a:endParaRPr lang="en-US" sz="20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707070"/>
              </a:buClr>
              <a:defRPr/>
            </a:pPr>
            <a:endParaRPr lang="en-US" sz="20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1C675D8-B0D1-C44B-BA27-4BBE6E64B0BE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9787B950-BBE2-9245-BE32-BA91D4CA01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11-19</a:t>
            </a:r>
          </a:p>
        </p:txBody>
      </p:sp>
    </p:spTree>
    <p:extLst>
      <p:ext uri="{BB962C8B-B14F-4D97-AF65-F5344CB8AC3E}">
        <p14:creationId xmlns:p14="http://schemas.microsoft.com/office/powerpoint/2010/main" val="1991562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9">
            <a:extLst>
              <a:ext uri="{FF2B5EF4-FFF2-40B4-BE49-F238E27FC236}">
                <a16:creationId xmlns:a16="http://schemas.microsoft.com/office/drawing/2014/main" id="{3D83A31C-88C5-1F49-9D11-F7F8F4C1B8D1}"/>
              </a:ext>
            </a:extLst>
          </p:cNvPr>
          <p:cNvSpPr/>
          <p:nvPr/>
        </p:nvSpPr>
        <p:spPr>
          <a:xfrm>
            <a:off x="5306439" y="3215833"/>
            <a:ext cx="3206189" cy="150865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ágono 4">
            <a:extLst>
              <a:ext uri="{FF2B5EF4-FFF2-40B4-BE49-F238E27FC236}">
                <a16:creationId xmlns:a16="http://schemas.microsoft.com/office/drawing/2014/main" id="{41AC2EF2-A514-654A-BF9E-0714DC86B985}"/>
              </a:ext>
            </a:extLst>
          </p:cNvPr>
          <p:cNvSpPr/>
          <p:nvPr/>
        </p:nvSpPr>
        <p:spPr>
          <a:xfrm>
            <a:off x="2887330" y="1676400"/>
            <a:ext cx="3206189" cy="150865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ágono 3">
            <a:extLst>
              <a:ext uri="{FF2B5EF4-FFF2-40B4-BE49-F238E27FC236}">
                <a16:creationId xmlns:a16="http://schemas.microsoft.com/office/drawing/2014/main" id="{29B317C0-7AC4-764E-A5CF-41083E5A6144}"/>
              </a:ext>
            </a:extLst>
          </p:cNvPr>
          <p:cNvSpPr/>
          <p:nvPr/>
        </p:nvSpPr>
        <p:spPr>
          <a:xfrm>
            <a:off x="1702529" y="1676400"/>
            <a:ext cx="1960305" cy="1508652"/>
          </a:xfrm>
          <a:prstGeom prst="homePlate">
            <a:avLst/>
          </a:prstGeom>
          <a:solidFill>
            <a:srgbClr val="004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SECCEN</a:t>
            </a:r>
          </a:p>
        </p:txBody>
      </p:sp>
      <p:sp>
        <p:nvSpPr>
          <p:cNvPr id="7" name="Rectángulo 5">
            <a:extLst>
              <a:ext uri="{FF2B5EF4-FFF2-40B4-BE49-F238E27FC236}">
                <a16:creationId xmlns:a16="http://schemas.microsoft.com/office/drawing/2014/main" id="{53C4B65C-B35D-894F-9E81-028722D9D4B9}"/>
              </a:ext>
            </a:extLst>
          </p:cNvPr>
          <p:cNvSpPr/>
          <p:nvPr/>
        </p:nvSpPr>
        <p:spPr>
          <a:xfrm>
            <a:off x="3603032" y="1953672"/>
            <a:ext cx="1940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Sends LOI to</a:t>
            </a:r>
          </a:p>
          <a:p>
            <a:pPr lvl="0" algn="ctr"/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member </a:t>
            </a:r>
            <a:b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their CO and security manager</a:t>
            </a:r>
          </a:p>
        </p:txBody>
      </p:sp>
      <p:sp>
        <p:nvSpPr>
          <p:cNvPr id="8" name="Pentágono 6">
            <a:extLst>
              <a:ext uri="{FF2B5EF4-FFF2-40B4-BE49-F238E27FC236}">
                <a16:creationId xmlns:a16="http://schemas.microsoft.com/office/drawing/2014/main" id="{DAA1CBAF-5BE9-3E40-88AD-9792D71E7108}"/>
              </a:ext>
            </a:extLst>
          </p:cNvPr>
          <p:cNvSpPr/>
          <p:nvPr/>
        </p:nvSpPr>
        <p:spPr>
          <a:xfrm>
            <a:off x="2887330" y="3215833"/>
            <a:ext cx="3206189" cy="150865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ágono 7">
            <a:extLst>
              <a:ext uri="{FF2B5EF4-FFF2-40B4-BE49-F238E27FC236}">
                <a16:creationId xmlns:a16="http://schemas.microsoft.com/office/drawing/2014/main" id="{2AA74B09-CD0D-3B4A-89E0-D2DD7D67815C}"/>
              </a:ext>
            </a:extLst>
          </p:cNvPr>
          <p:cNvSpPr/>
          <p:nvPr/>
        </p:nvSpPr>
        <p:spPr>
          <a:xfrm>
            <a:off x="1702529" y="3215833"/>
            <a:ext cx="1960305" cy="1508652"/>
          </a:xfrm>
          <a:prstGeom prst="homePlate">
            <a:avLst/>
          </a:prstGeom>
          <a:solidFill>
            <a:srgbClr val="004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</a:p>
        </p:txBody>
      </p:sp>
      <p:sp>
        <p:nvSpPr>
          <p:cNvPr id="10" name="Rectángulo 8">
            <a:extLst>
              <a:ext uri="{FF2B5EF4-FFF2-40B4-BE49-F238E27FC236}">
                <a16:creationId xmlns:a16="http://schemas.microsoft.com/office/drawing/2014/main" id="{FE911F9D-AA0B-3B4D-8E1B-328A9E809DDF}"/>
              </a:ext>
            </a:extLst>
          </p:cNvPr>
          <p:cNvSpPr/>
          <p:nvPr/>
        </p:nvSpPr>
        <p:spPr>
          <a:xfrm>
            <a:off x="3591458" y="3349320"/>
            <a:ext cx="2016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ensures acknowledgement is signed and returned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24C7A17-8CB2-844A-9044-A35AE904CCE1}"/>
              </a:ext>
            </a:extLst>
          </p:cNvPr>
          <p:cNvSpPr/>
          <p:nvPr/>
        </p:nvSpPr>
        <p:spPr>
          <a:xfrm>
            <a:off x="5965596" y="3308438"/>
            <a:ext cx="2016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 does not admit fault; it only is a statement of receipt of the LOI</a:t>
            </a:r>
          </a:p>
        </p:txBody>
      </p:sp>
      <p:sp>
        <p:nvSpPr>
          <p:cNvPr id="12" name="Pentágono 11">
            <a:extLst>
              <a:ext uri="{FF2B5EF4-FFF2-40B4-BE49-F238E27FC236}">
                <a16:creationId xmlns:a16="http://schemas.microsoft.com/office/drawing/2014/main" id="{D63B4FC6-EA0E-2F42-A9D6-87EBBFD49581}"/>
              </a:ext>
            </a:extLst>
          </p:cNvPr>
          <p:cNvSpPr/>
          <p:nvPr/>
        </p:nvSpPr>
        <p:spPr>
          <a:xfrm>
            <a:off x="5306439" y="4766840"/>
            <a:ext cx="3206189" cy="1508652"/>
          </a:xfrm>
          <a:prstGeom prst="homePlat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ágono 12">
            <a:extLst>
              <a:ext uri="{FF2B5EF4-FFF2-40B4-BE49-F238E27FC236}">
                <a16:creationId xmlns:a16="http://schemas.microsoft.com/office/drawing/2014/main" id="{E4A203F1-16E6-B94B-AA77-37BC00D5595D}"/>
              </a:ext>
            </a:extLst>
          </p:cNvPr>
          <p:cNvSpPr/>
          <p:nvPr/>
        </p:nvSpPr>
        <p:spPr>
          <a:xfrm>
            <a:off x="2887330" y="4766840"/>
            <a:ext cx="3206189" cy="150865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entágono 13">
            <a:extLst>
              <a:ext uri="{FF2B5EF4-FFF2-40B4-BE49-F238E27FC236}">
                <a16:creationId xmlns:a16="http://schemas.microsoft.com/office/drawing/2014/main" id="{881B17AA-2F2B-2246-9F12-8C86DFE5878A}"/>
              </a:ext>
            </a:extLst>
          </p:cNvPr>
          <p:cNvSpPr/>
          <p:nvPr/>
        </p:nvSpPr>
        <p:spPr>
          <a:xfrm>
            <a:off x="1702529" y="4766840"/>
            <a:ext cx="1960305" cy="1508652"/>
          </a:xfrm>
          <a:prstGeom prst="homePlate">
            <a:avLst/>
          </a:prstGeom>
          <a:solidFill>
            <a:srgbClr val="0040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</a:p>
          <a:p>
            <a:pPr algn="ctr"/>
            <a:r>
              <a:rPr lang="es-MX" b="1">
                <a:latin typeface="Arial" panose="020B0604020202020204" pitchFamily="34" charset="0"/>
                <a:cs typeface="Arial" panose="020B0604020202020204" pitchFamily="34" charset="0"/>
              </a:rPr>
              <a:t>Member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C78A013-40CF-2E4E-97EB-214BB9737B87}"/>
              </a:ext>
            </a:extLst>
          </p:cNvPr>
          <p:cNvSpPr/>
          <p:nvPr/>
        </p:nvSpPr>
        <p:spPr>
          <a:xfrm>
            <a:off x="3591458" y="4982697"/>
            <a:ext cx="1940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Prepares response for submission within 30 days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837D181-1DD1-C340-8307-AC40E62DEF25}"/>
              </a:ext>
            </a:extLst>
          </p:cNvPr>
          <p:cNvSpPr/>
          <p:nvPr/>
        </p:nvSpPr>
        <p:spPr>
          <a:xfrm>
            <a:off x="5829679" y="4880248"/>
            <a:ext cx="231460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response</a:t>
            </a:r>
            <a:br>
              <a:rPr lang="en-US" sz="1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Service member will result in </a:t>
            </a:r>
            <a:br>
              <a:rPr lang="en-US" sz="1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5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SECCEN taking action described in LOI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458B1916-C84B-D440-9C23-D24BF1F98A0A}"/>
              </a:ext>
            </a:extLst>
          </p:cNvPr>
          <p:cNvSpPr txBox="1">
            <a:spLocks/>
          </p:cNvSpPr>
          <p:nvPr/>
        </p:nvSpPr>
        <p:spPr>
          <a:xfrm>
            <a:off x="2330504" y="146495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DHS: LOI Received at Command</a:t>
            </a:r>
          </a:p>
        </p:txBody>
      </p:sp>
    </p:spTree>
    <p:extLst>
      <p:ext uri="{BB962C8B-B14F-4D97-AF65-F5344CB8AC3E}">
        <p14:creationId xmlns:p14="http://schemas.microsoft.com/office/powerpoint/2010/main" val="33802249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0980261-2134-ED46-8A5C-E76FF41DBC27}"/>
              </a:ext>
            </a:extLst>
          </p:cNvPr>
          <p:cNvSpPr txBox="1">
            <a:spLocks/>
          </p:cNvSpPr>
          <p:nvPr/>
        </p:nvSpPr>
        <p:spPr>
          <a:xfrm>
            <a:off x="2337271" y="156038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DHS LOI: Role of CFS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3B67EC-614A-454E-BF67-3375A713389C}"/>
              </a:ext>
            </a:extLst>
          </p:cNvPr>
          <p:cNvSpPr txBox="1">
            <a:spLocks/>
          </p:cNvSpPr>
          <p:nvPr/>
        </p:nvSpPr>
        <p:spPr>
          <a:xfrm>
            <a:off x="2164330" y="1624645"/>
            <a:ext cx="6899841" cy="5298669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3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 the Service member to create </a:t>
            </a:r>
            <a:br>
              <a:rPr lang="en-US" sz="23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realistic budget</a:t>
            </a:r>
          </a:p>
          <a:p>
            <a:pPr lvl="0"/>
            <a:r>
              <a:rPr lang="en-US" sz="23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Service member for further assistance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PFM at the Office of Work-Life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r>
              <a:rPr lang="en-US" sz="23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Service member for PFM counseling: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FPW or list of current income </a:t>
            </a:r>
            <a:b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expenses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 of credit report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documentation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538571-8900-BD43-B1C3-24E45235C6A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55D29DDB-3517-1D49-B72D-419E5868B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11-23</a:t>
            </a:r>
          </a:p>
        </p:txBody>
      </p:sp>
    </p:spTree>
    <p:extLst>
      <p:ext uri="{BB962C8B-B14F-4D97-AF65-F5344CB8AC3E}">
        <p14:creationId xmlns:p14="http://schemas.microsoft.com/office/powerpoint/2010/main" val="4003087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C76B0E-6710-854A-BE2D-179FD02ED5B0}"/>
              </a:ext>
            </a:extLst>
          </p:cNvPr>
          <p:cNvSpPr/>
          <p:nvPr/>
        </p:nvSpPr>
        <p:spPr>
          <a:xfrm>
            <a:off x="2106273" y="2767528"/>
            <a:ext cx="6058014" cy="66147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9CA78B-E39C-AF4D-8CC1-A20AFD590224}"/>
              </a:ext>
            </a:extLst>
          </p:cNvPr>
          <p:cNvSpPr/>
          <p:nvPr/>
        </p:nvSpPr>
        <p:spPr>
          <a:xfrm>
            <a:off x="2106273" y="1575958"/>
            <a:ext cx="6058014" cy="43427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2CDFCBC6-EEA6-354E-A3F2-E81F6433757B}"/>
              </a:ext>
            </a:extLst>
          </p:cNvPr>
          <p:cNvSpPr txBox="1">
            <a:spLocks/>
          </p:cNvSpPr>
          <p:nvPr/>
        </p:nvSpPr>
        <p:spPr>
          <a:xfrm>
            <a:off x="2337271" y="158103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Knowledge Check and Summary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EAAA96D6-E201-0C49-9929-D79076482E46}"/>
              </a:ext>
            </a:extLst>
          </p:cNvPr>
          <p:cNvSpPr txBox="1">
            <a:spLocks/>
          </p:cNvSpPr>
          <p:nvPr/>
        </p:nvSpPr>
        <p:spPr>
          <a:xfrm>
            <a:off x="2168225" y="1474358"/>
            <a:ext cx="5996062" cy="459261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about indebtedness or SORs/LOIs?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CFS role remedial, proactive or preventive  related to indebtedness?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financial education topics are most relevant </a:t>
            </a:r>
            <a:b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issues of indebtedness and SORs/LOIs?</a:t>
            </a:r>
          </a:p>
          <a:p>
            <a:pPr>
              <a:lnSpc>
                <a:spcPct val="100000"/>
              </a:lnSpc>
            </a:pPr>
            <a:r>
              <a:rPr lang="en-US" sz="20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value could a CFS provide to command         leadership in this area</a:t>
            </a:r>
            <a:r>
              <a:rPr lang="en-US" sz="20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0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9EE3BA48-16B4-E64B-8868-12E6D097013D}"/>
              </a:ext>
            </a:extLst>
          </p:cNvPr>
          <p:cNvSpPr txBox="1">
            <a:spLocks/>
          </p:cNvSpPr>
          <p:nvPr/>
        </p:nvSpPr>
        <p:spPr>
          <a:xfrm>
            <a:off x="2337271" y="156038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Military Policy on Indebtedness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A0608C-2024-3F49-B389-389E646DC310}"/>
              </a:ext>
            </a:extLst>
          </p:cNvPr>
          <p:cNvSpPr txBox="1"/>
          <p:nvPr/>
        </p:nvSpPr>
        <p:spPr>
          <a:xfrm>
            <a:off x="2337271" y="1556610"/>
            <a:ext cx="619002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“Members of the Military Services are </a:t>
            </a:r>
            <a:r>
              <a:rPr lang="en-US" sz="25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expected to pay their just financial obligations in a proper and timely manner.”</a:t>
            </a:r>
          </a:p>
          <a:p>
            <a:endParaRPr lang="en-US" sz="20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596EF2C4-F9EC-CF48-8C6F-380F5D56D2B3}"/>
              </a:ext>
            </a:extLst>
          </p:cNvPr>
          <p:cNvSpPr txBox="1">
            <a:spLocks/>
          </p:cNvSpPr>
          <p:nvPr/>
        </p:nvSpPr>
        <p:spPr>
          <a:xfrm>
            <a:off x="2337271" y="2991092"/>
            <a:ext cx="6491817" cy="29906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1" i="0" kern="1200">
                <a:solidFill>
                  <a:srgbClr val="636466"/>
                </a:solidFill>
                <a:latin typeface="Arial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20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Enforcement of private obligations is a matter for civil authorities</a:t>
            </a:r>
          </a:p>
          <a:p>
            <a:pPr>
              <a:lnSpc>
                <a:spcPct val="100000"/>
              </a:lnSpc>
            </a:pPr>
            <a:endParaRPr lang="en-US" sz="25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67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3EAC6-77F1-9F4A-8FB4-97418202BE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86310" y="2817018"/>
            <a:ext cx="6957690" cy="1223963"/>
          </a:xfrm>
        </p:spPr>
        <p:txBody>
          <a:bodyPr/>
          <a:lstStyle/>
          <a:p>
            <a:pPr algn="ctr"/>
            <a:r>
              <a:rPr lang="en-US" sz="3200" dirty="0"/>
              <a:t>Break!</a:t>
            </a:r>
          </a:p>
        </p:txBody>
      </p:sp>
    </p:spTree>
    <p:extLst>
      <p:ext uri="{BB962C8B-B14F-4D97-AF65-F5344CB8AC3E}">
        <p14:creationId xmlns:p14="http://schemas.microsoft.com/office/powerpoint/2010/main" val="1033083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86A546D8-061D-9843-B2D0-78D2D952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120" y="370630"/>
            <a:ext cx="6249177" cy="514982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Avoiding SORs/LOIs through </a:t>
            </a:r>
            <a:br>
              <a:rPr lang="en-US" dirty="0"/>
            </a:br>
            <a:r>
              <a:rPr lang="en-US" dirty="0"/>
              <a:t>Credit and Debt Management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F176F54-659B-BF4F-9D1E-D7549813D42F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A777BF91-E3BD-429C-9DF3-AED752DB234C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A300081-B7D0-F845-95EE-C9A1EAF28AC9}"/>
              </a:ext>
            </a:extLst>
          </p:cNvPr>
          <p:cNvSpPr txBox="1">
            <a:spLocks/>
          </p:cNvSpPr>
          <p:nvPr/>
        </p:nvSpPr>
        <p:spPr>
          <a:xfrm>
            <a:off x="1823027" y="1444169"/>
            <a:ext cx="6697518" cy="4876801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27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credit impacts your clearance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7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7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your credit report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7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7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credit strategically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7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sz="2700" b="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Repair damaged credit / debt repayment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2500" b="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7E02F4F-D0C6-274E-971D-EAABEB25C5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6320">
            <a:off x="4898753" y="1853898"/>
            <a:ext cx="546066" cy="546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12BD4F-361E-EA42-A2FC-A04969D5E8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6320">
            <a:off x="4898754" y="2922766"/>
            <a:ext cx="546066" cy="546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B7CF91-C30D-664C-B723-F7C2A5A16A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6320">
            <a:off x="4898752" y="4071930"/>
            <a:ext cx="546066" cy="54606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466F024-5AEE-3842-8B84-65D2D86F751A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36">
            <a:extLst>
              <a:ext uri="{FF2B5EF4-FFF2-40B4-BE49-F238E27FC236}">
                <a16:creationId xmlns:a16="http://schemas.microsoft.com/office/drawing/2014/main" id="{67CDE7F4-2204-A54E-9E78-EA82C62FC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11-25</a:t>
            </a:r>
          </a:p>
        </p:txBody>
      </p:sp>
    </p:spTree>
    <p:extLst>
      <p:ext uri="{BB962C8B-B14F-4D97-AF65-F5344CB8AC3E}">
        <p14:creationId xmlns:p14="http://schemas.microsoft.com/office/powerpoint/2010/main" val="385649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EA43660-5655-2F44-811A-4FF5E1443368}"/>
              </a:ext>
            </a:extLst>
          </p:cNvPr>
          <p:cNvSpPr/>
          <p:nvPr/>
        </p:nvSpPr>
        <p:spPr>
          <a:xfrm>
            <a:off x="2296633" y="4187536"/>
            <a:ext cx="2402957" cy="250412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986AF59D-F642-7642-88F9-1AC8ABA5FE01}"/>
              </a:ext>
            </a:extLst>
          </p:cNvPr>
          <p:cNvSpPr txBox="1">
            <a:spLocks/>
          </p:cNvSpPr>
          <p:nvPr/>
        </p:nvSpPr>
        <p:spPr>
          <a:xfrm>
            <a:off x="2337271" y="166344"/>
            <a:ext cx="6491817" cy="868645"/>
          </a:xfrm>
          <a:prstGeom prst="rect">
            <a:avLst/>
          </a:prstGeom>
        </p:spPr>
        <p:txBody>
          <a:bodyPr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75000"/>
              </a:lnSpc>
            </a:pPr>
            <a:r>
              <a:rPr lang="en-US" sz="3200" dirty="0"/>
              <a:t>How Does Credit Impact</a:t>
            </a:r>
            <a:br>
              <a:rPr lang="en-US" sz="3200" dirty="0"/>
            </a:br>
            <a:r>
              <a:rPr lang="en-US" sz="3200" dirty="0"/>
              <a:t>Your Life?</a:t>
            </a:r>
          </a:p>
        </p:txBody>
      </p:sp>
      <p:pic>
        <p:nvPicPr>
          <p:cNvPr id="4" name="Picture 3" descr="A car parked in front of a house&#10;&#10;Description automatically generated">
            <a:extLst>
              <a:ext uri="{FF2B5EF4-FFF2-40B4-BE49-F238E27FC236}">
                <a16:creationId xmlns:a16="http://schemas.microsoft.com/office/drawing/2014/main" id="{C98A2361-82FD-9445-AE7A-CB417D8006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20" y="1908021"/>
            <a:ext cx="2122068" cy="1854956"/>
          </a:xfrm>
          <a:prstGeom prst="rect">
            <a:avLst/>
          </a:prstGeom>
        </p:spPr>
      </p:pic>
      <p:pic>
        <p:nvPicPr>
          <p:cNvPr id="6" name="Picture 5" descr="A close up of electronics&#10;&#10;Description automatically generated">
            <a:extLst>
              <a:ext uri="{FF2B5EF4-FFF2-40B4-BE49-F238E27FC236}">
                <a16:creationId xmlns:a16="http://schemas.microsoft.com/office/drawing/2014/main" id="{1B02F62A-D0D0-2B4A-BC27-FE7C6510C3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865" y="1908020"/>
            <a:ext cx="2122068" cy="1854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CFECEB-A9FD-0E49-9DD4-DC7C13C14E3C}"/>
              </a:ext>
            </a:extLst>
          </p:cNvPr>
          <p:cNvSpPr/>
          <p:nvPr/>
        </p:nvSpPr>
        <p:spPr>
          <a:xfrm>
            <a:off x="1293620" y="3762977"/>
            <a:ext cx="2122068" cy="42455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69CDB3-85AE-6247-9646-3F4ED619EB78}"/>
              </a:ext>
            </a:extLst>
          </p:cNvPr>
          <p:cNvSpPr/>
          <p:nvPr/>
        </p:nvSpPr>
        <p:spPr>
          <a:xfrm>
            <a:off x="3601563" y="3762977"/>
            <a:ext cx="2122068" cy="42455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Insurance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8F96A21-E32E-0C43-A33E-369A7282AE92}"/>
              </a:ext>
            </a:extLst>
          </p:cNvPr>
          <p:cNvSpPr/>
          <p:nvPr/>
        </p:nvSpPr>
        <p:spPr>
          <a:xfrm>
            <a:off x="5903204" y="3762977"/>
            <a:ext cx="2128369" cy="42455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Employment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F0D9E6F-AF7E-354E-8301-3FBFABD60303}"/>
              </a:ext>
            </a:extLst>
          </p:cNvPr>
          <p:cNvSpPr/>
          <p:nvPr/>
        </p:nvSpPr>
        <p:spPr>
          <a:xfrm>
            <a:off x="2443631" y="6164182"/>
            <a:ext cx="2128369" cy="42455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Security Clearances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01DE6B-6AEF-9F4A-940E-7D08303E1AD8}"/>
              </a:ext>
            </a:extLst>
          </p:cNvPr>
          <p:cNvSpPr/>
          <p:nvPr/>
        </p:nvSpPr>
        <p:spPr>
          <a:xfrm>
            <a:off x="4760089" y="6164182"/>
            <a:ext cx="2128369" cy="424559"/>
          </a:xfrm>
          <a:prstGeom prst="rect">
            <a:avLst/>
          </a:prstGeom>
          <a:solidFill>
            <a:srgbClr val="1740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Overseas Assignments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60C83FD-1487-044B-A26F-2DB9A2E502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0089" y="4309227"/>
            <a:ext cx="2128369" cy="18552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5EBE8B-3011-5D4B-BC72-0AC7C8F1861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506" y="1907753"/>
            <a:ext cx="2122069" cy="185522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64F6204-3BBD-D047-899D-EB48157C90D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632" y="4302694"/>
            <a:ext cx="2122068" cy="186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2D37-0DC4-3648-8C85-D0484B9AA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7983"/>
            <a:ext cx="6491817" cy="1325563"/>
          </a:xfrm>
        </p:spPr>
        <p:txBody>
          <a:bodyPr/>
          <a:lstStyle/>
          <a:p>
            <a:r>
              <a:rPr lang="en-US" dirty="0"/>
              <a:t>Understanding Credit Reports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CEA7F-C3C9-0141-895F-CDCCE82FB6B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335" y="4941266"/>
            <a:ext cx="2005013" cy="56673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C444F4-C84C-B14E-9D8C-851F266FD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17" y="1595703"/>
            <a:ext cx="6491817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Detailed account of your credit</a:t>
            </a:r>
          </a:p>
          <a:p>
            <a:pPr>
              <a:lnSpc>
                <a:spcPct val="100000"/>
              </a:lnSpc>
            </a:pPr>
            <a:r>
              <a:rPr lang="en-US" dirty="0"/>
              <a:t>Used to determine creditworthiness</a:t>
            </a:r>
          </a:p>
          <a:p>
            <a:pPr>
              <a:lnSpc>
                <a:spcPct val="100000"/>
              </a:lnSpc>
            </a:pPr>
            <a:r>
              <a:rPr lang="en-US" dirty="0"/>
              <a:t>Check annually</a:t>
            </a:r>
            <a:endParaRPr lang="en-US" b="0" dirty="0">
              <a:solidFill>
                <a:srgbClr val="707070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sz="2200" b="0" dirty="0">
                <a:solidFill>
                  <a:srgbClr val="707070"/>
                </a:solidFill>
              </a:rPr>
              <a:t> Where can you check this for free?</a:t>
            </a:r>
          </a:p>
          <a:p>
            <a:pPr lvl="1">
              <a:lnSpc>
                <a:spcPct val="100000"/>
              </a:lnSpc>
            </a:pPr>
            <a:r>
              <a:rPr lang="en-US" sz="2200" b="0" i="1" dirty="0">
                <a:solidFill>
                  <a:srgbClr val="707070"/>
                </a:solidFill>
              </a:rPr>
              <a:t> </a:t>
            </a:r>
            <a:r>
              <a:rPr lang="en-US" sz="2200" b="0" i="1" dirty="0" err="1">
                <a:solidFill>
                  <a:srgbClr val="707070"/>
                </a:solidFill>
              </a:rPr>
              <a:t>www.annualcreditreport.com</a:t>
            </a:r>
            <a:endParaRPr lang="en-US" sz="2200" b="0" i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32803E-64AC-354B-A5D0-2C3F221370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15" y="4608166"/>
            <a:ext cx="1912116" cy="956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EA42A3-8429-2545-A60E-9A748C865C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9354" y="4941266"/>
            <a:ext cx="1652105" cy="5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0518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FDAA5E4-1A72-E840-BCF2-6DED219F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97351"/>
            <a:ext cx="6491817" cy="1325563"/>
          </a:xfrm>
        </p:spPr>
        <p:txBody>
          <a:bodyPr/>
          <a:lstStyle/>
          <a:p>
            <a:r>
              <a:rPr lang="en-US" dirty="0"/>
              <a:t>Credit Report Contents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417761E9-74C5-A94B-B722-473CD453EE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976046"/>
              </p:ext>
            </p:extLst>
          </p:nvPr>
        </p:nvGraphicFramePr>
        <p:xfrm>
          <a:off x="2337271" y="1552161"/>
          <a:ext cx="4972049" cy="34428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915156DF-C93F-FD4C-A2B3-49B8DB81365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88C5B45-9ACF-F244-890A-4808EE73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11-26</a:t>
            </a:r>
          </a:p>
        </p:txBody>
      </p:sp>
    </p:spTree>
    <p:extLst>
      <p:ext uri="{BB962C8B-B14F-4D97-AF65-F5344CB8AC3E}">
        <p14:creationId xmlns:p14="http://schemas.microsoft.com/office/powerpoint/2010/main" val="91921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8FDAA5E4-1A72-E840-BCF2-6DED219FA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-74656"/>
            <a:ext cx="6491817" cy="132556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Activity: </a:t>
            </a:r>
            <a:br>
              <a:rPr lang="en-US" dirty="0"/>
            </a:br>
            <a:r>
              <a:rPr lang="en-US" dirty="0"/>
              <a:t>Credit Report Checklist, page 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5156DF-C93F-FD4C-A2B3-49B8DB81365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88C5B45-9ACF-F244-890A-4808EE73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A3ECFB-1916-49CC-8870-A599A0B66F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444" y="1563688"/>
            <a:ext cx="6126000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3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15156DF-C93F-FD4C-A2B3-49B8DB81365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88C5B45-9ACF-F244-890A-4808EE73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11-26</a:t>
            </a:r>
          </a:p>
        </p:txBody>
      </p:sp>
      <p:sp>
        <p:nvSpPr>
          <p:cNvPr id="9" name="Title 13">
            <a:extLst>
              <a:ext uri="{FF2B5EF4-FFF2-40B4-BE49-F238E27FC236}">
                <a16:creationId xmlns:a16="http://schemas.microsoft.com/office/drawing/2014/main" id="{43BA43BB-54F9-E04E-9FD7-0BCCBB1FFFA3}"/>
              </a:ext>
            </a:extLst>
          </p:cNvPr>
          <p:cNvSpPr txBox="1">
            <a:spLocks/>
          </p:cNvSpPr>
          <p:nvPr/>
        </p:nvSpPr>
        <p:spPr>
          <a:xfrm>
            <a:off x="2337271" y="-7465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Activity: </a:t>
            </a:r>
            <a:br>
              <a:rPr lang="en-US" dirty="0"/>
            </a:br>
            <a:r>
              <a:rPr lang="en-US" dirty="0"/>
              <a:t>Credit Report Checklist, page 2</a:t>
            </a:r>
          </a:p>
        </p:txBody>
      </p:sp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4BD68E45-33B9-844A-891D-13E73B533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444" y="1568727"/>
            <a:ext cx="6239086" cy="439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05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915156DF-C93F-FD4C-A2B3-49B8DB813658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36">
            <a:extLst>
              <a:ext uri="{FF2B5EF4-FFF2-40B4-BE49-F238E27FC236}">
                <a16:creationId xmlns:a16="http://schemas.microsoft.com/office/drawing/2014/main" id="{988C5B45-9ACF-F244-890A-4808EE73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11-26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5E009A-BF80-47EE-AF66-300EC5CA1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7444" y="1519955"/>
            <a:ext cx="6323803" cy="3848995"/>
          </a:xfrm>
          <a:prstGeom prst="rect">
            <a:avLst/>
          </a:prstGeom>
        </p:spPr>
      </p:pic>
      <p:sp>
        <p:nvSpPr>
          <p:cNvPr id="9" name="Title 13">
            <a:extLst>
              <a:ext uri="{FF2B5EF4-FFF2-40B4-BE49-F238E27FC236}">
                <a16:creationId xmlns:a16="http://schemas.microsoft.com/office/drawing/2014/main" id="{E4699F4F-95E9-5044-A5DA-E63793C8E12B}"/>
              </a:ext>
            </a:extLst>
          </p:cNvPr>
          <p:cNvSpPr txBox="1">
            <a:spLocks/>
          </p:cNvSpPr>
          <p:nvPr/>
        </p:nvSpPr>
        <p:spPr>
          <a:xfrm>
            <a:off x="2337271" y="-74656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85000"/>
              </a:lnSpc>
            </a:pPr>
            <a:r>
              <a:rPr lang="en-US" dirty="0"/>
              <a:t>Activity: </a:t>
            </a:r>
            <a:br>
              <a:rPr lang="en-US" dirty="0"/>
            </a:br>
            <a:r>
              <a:rPr lang="en-US" dirty="0"/>
              <a:t>Credit Report Checklist, page 4</a:t>
            </a:r>
          </a:p>
        </p:txBody>
      </p:sp>
    </p:spTree>
    <p:extLst>
      <p:ext uri="{BB962C8B-B14F-4D97-AF65-F5344CB8AC3E}">
        <p14:creationId xmlns:p14="http://schemas.microsoft.com/office/powerpoint/2010/main" val="3365184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BFDAB-238A-0940-8529-27EB0A99A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83525"/>
            <a:ext cx="6491817" cy="1325563"/>
          </a:xfrm>
        </p:spPr>
        <p:txBody>
          <a:bodyPr/>
          <a:lstStyle/>
          <a:p>
            <a:r>
              <a:rPr lang="en-US" dirty="0"/>
              <a:t>The Credit Score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4236FB-807C-D447-AC93-CB254D4D63D6}"/>
              </a:ext>
            </a:extLst>
          </p:cNvPr>
          <p:cNvSpPr/>
          <p:nvPr/>
        </p:nvSpPr>
        <p:spPr>
          <a:xfrm>
            <a:off x="0" y="6616058"/>
            <a:ext cx="9144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416D"/>
                </a:solidFill>
              </a:rPr>
              <a:t>SOURCE</a:t>
            </a:r>
            <a:r>
              <a:rPr lang="en-US" sz="900" dirty="0">
                <a:solidFill>
                  <a:srgbClr val="00416D"/>
                </a:solidFill>
              </a:rPr>
              <a:t>: https://</a:t>
            </a:r>
            <a:r>
              <a:rPr lang="en-US" sz="900" dirty="0" err="1">
                <a:solidFill>
                  <a:srgbClr val="00416D"/>
                </a:solidFill>
              </a:rPr>
              <a:t>www.myfico.com</a:t>
            </a:r>
            <a:r>
              <a:rPr lang="en-US" sz="900" dirty="0">
                <a:solidFill>
                  <a:srgbClr val="00416D"/>
                </a:solidFill>
              </a:rPr>
              <a:t>/credit-education/what-is-a-fico-score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487CF3-EB73-A74A-859F-1CE18DE3E991}"/>
              </a:ext>
            </a:extLst>
          </p:cNvPr>
          <p:cNvSpPr txBox="1"/>
          <p:nvPr/>
        </p:nvSpPr>
        <p:spPr>
          <a:xfrm>
            <a:off x="2337271" y="1558255"/>
            <a:ext cx="603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FICO Scores by Percent of Scorable Population </a:t>
            </a: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742D650A-C15D-7B40-8011-503515859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169993"/>
              </p:ext>
            </p:extLst>
          </p:nvPr>
        </p:nvGraphicFramePr>
        <p:xfrm>
          <a:off x="816427" y="2206637"/>
          <a:ext cx="7511145" cy="4317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5111">
                  <a:extLst>
                    <a:ext uri="{9D8B030D-6E8A-4147-A177-3AD203B41FA5}">
                      <a16:colId xmlns:a16="http://schemas.microsoft.com/office/drawing/2014/main" val="3511649305"/>
                    </a:ext>
                  </a:extLst>
                </a:gridCol>
                <a:gridCol w="1156392">
                  <a:extLst>
                    <a:ext uri="{9D8B030D-6E8A-4147-A177-3AD203B41FA5}">
                      <a16:colId xmlns:a16="http://schemas.microsoft.com/office/drawing/2014/main" val="3407688412"/>
                    </a:ext>
                  </a:extLst>
                </a:gridCol>
                <a:gridCol w="4519642">
                  <a:extLst>
                    <a:ext uri="{9D8B030D-6E8A-4147-A177-3AD203B41FA5}">
                      <a16:colId xmlns:a16="http://schemas.microsoft.com/office/drawing/2014/main" val="2973540479"/>
                    </a:ext>
                  </a:extLst>
                </a:gridCol>
              </a:tblGrid>
              <a:tr h="44833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FICO Score Ranges</a:t>
                      </a:r>
                    </a:p>
                  </a:txBody>
                  <a:tcPr marL="110549" marR="110549" marT="55274" marB="55274" anchor="ctr">
                    <a:solidFill>
                      <a:srgbClr val="0041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Rating</a:t>
                      </a:r>
                    </a:p>
                  </a:txBody>
                  <a:tcPr marL="110549" marR="110549" marT="55274" marB="55274" anchor="ctr">
                    <a:solidFill>
                      <a:srgbClr val="0041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Description</a:t>
                      </a:r>
                    </a:p>
                  </a:txBody>
                  <a:tcPr marL="110549" marR="110549" marT="55274" marB="55274" anchor="ctr">
                    <a:solidFill>
                      <a:srgbClr val="0041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93434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580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Poor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score is well below the average score of U.S. consumers and demonstrates to lenders that you </a:t>
                      </a:r>
                      <a:b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 a risky borrower.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189121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580 - 669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Fair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score is below the average score of U.S. consumers, though many lenders will approve </a:t>
                      </a:r>
                      <a:b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loans with this score.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872115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670 - 739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score is near or slightly above the average </a:t>
                      </a:r>
                      <a:b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U.S. consumers and most lenders consider </a:t>
                      </a:r>
                      <a:b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this a good score.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86393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740 - 799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Good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score is above the average of U.S. consumers and demonstrates to lenders that you are a very dependable borrower.</a:t>
                      </a:r>
                    </a:p>
                  </a:txBody>
                  <a:tcPr marL="110549" marR="110549" marT="55274" marB="55274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63504"/>
                  </a:ext>
                </a:extLst>
              </a:tr>
              <a:tr h="773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 +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Exceptional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 score is well above the average score of</a:t>
                      </a:r>
                      <a:b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U.S. consumers and clearly demonstrates to lenders that you are an exceptional borrower.</a:t>
                      </a:r>
                    </a:p>
                  </a:txBody>
                  <a:tcPr marL="110549" marR="110549" marT="55274" marB="55274" anchor="ctr">
                    <a:solidFill>
                      <a:srgbClr val="D0DB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90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888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7B8-E22B-D747-A32F-4F895A873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6202" y="-59391"/>
            <a:ext cx="6491817" cy="1325563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dirty="0"/>
              <a:t>The Five Components</a:t>
            </a:r>
            <a:br>
              <a:rPr lang="en-US" dirty="0"/>
            </a:br>
            <a:r>
              <a:rPr lang="en-US" dirty="0"/>
              <a:t>of a Credit Score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BFB2C0-543C-494E-819A-50B7559E9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43" y="2580916"/>
            <a:ext cx="3200400" cy="3200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8E340-6C4A-BC43-910F-06B1BE8E0A93}"/>
              </a:ext>
            </a:extLst>
          </p:cNvPr>
          <p:cNvSpPr txBox="1"/>
          <p:nvPr/>
        </p:nvSpPr>
        <p:spPr>
          <a:xfrm>
            <a:off x="4339844" y="4842835"/>
            <a:ext cx="10839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2F3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49CB05-BCFD-7E48-AEB7-F58BE26A9864}"/>
              </a:ext>
            </a:extLst>
          </p:cNvPr>
          <p:cNvSpPr txBox="1"/>
          <p:nvPr/>
        </p:nvSpPr>
        <p:spPr>
          <a:xfrm>
            <a:off x="5091528" y="3550174"/>
            <a:ext cx="108395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2F3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BBB47-351C-7E48-A18C-0BA3B14828ED}"/>
              </a:ext>
            </a:extLst>
          </p:cNvPr>
          <p:cNvSpPr txBox="1"/>
          <p:nvPr/>
        </p:nvSpPr>
        <p:spPr>
          <a:xfrm>
            <a:off x="3372577" y="4054324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2F3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2358C8-AFDD-6846-AB7E-A37D3FCA0556}"/>
              </a:ext>
            </a:extLst>
          </p:cNvPr>
          <p:cNvSpPr txBox="1"/>
          <p:nvPr/>
        </p:nvSpPr>
        <p:spPr>
          <a:xfrm>
            <a:off x="3451799" y="3346555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2F3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4EF5C-F8B9-C348-8F23-FF050F36F486}"/>
              </a:ext>
            </a:extLst>
          </p:cNvPr>
          <p:cNvSpPr txBox="1"/>
          <p:nvPr/>
        </p:nvSpPr>
        <p:spPr>
          <a:xfrm>
            <a:off x="3995539" y="2836944"/>
            <a:ext cx="825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solidFill>
                  <a:srgbClr val="F2F3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492FB0-71C4-F045-81EC-84093ABC21F6}"/>
              </a:ext>
            </a:extLst>
          </p:cNvPr>
          <p:cNvSpPr txBox="1"/>
          <p:nvPr/>
        </p:nvSpPr>
        <p:spPr>
          <a:xfrm>
            <a:off x="270501" y="4224472"/>
            <a:ext cx="288751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 of Credit History</a:t>
            </a:r>
          </a:p>
          <a:p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an account has been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BE3554-1524-3C48-8C24-C882C0A6B974}"/>
              </a:ext>
            </a:extLst>
          </p:cNvPr>
          <p:cNvSpPr txBox="1"/>
          <p:nvPr/>
        </p:nvSpPr>
        <p:spPr>
          <a:xfrm>
            <a:off x="4881820" y="5812332"/>
            <a:ext cx="39424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</a:p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Amounts Owed</a:t>
            </a:r>
          </a:p>
          <a:p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revolving credit and loans you are using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013A41-0353-FA40-8A83-6DD389324291}"/>
              </a:ext>
            </a:extLst>
          </p:cNvPr>
          <p:cNvSpPr txBox="1"/>
          <p:nvPr/>
        </p:nvSpPr>
        <p:spPr>
          <a:xfrm>
            <a:off x="6810743" y="3285000"/>
            <a:ext cx="2070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History</a:t>
            </a:r>
          </a:p>
          <a:p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payments are made on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2ED284-683B-6B47-ADA0-B31C22FF5B1B}"/>
              </a:ext>
            </a:extLst>
          </p:cNvPr>
          <p:cNvSpPr txBox="1"/>
          <p:nvPr/>
        </p:nvSpPr>
        <p:spPr>
          <a:xfrm>
            <a:off x="4277666" y="1316055"/>
            <a:ext cx="42761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D8C3B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 Mix</a:t>
            </a:r>
          </a:p>
          <a:p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there is a mix of different types of credit, </a:t>
            </a:r>
            <a:b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 as a mortgage, a credit card, and an installment loan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4DDB9F-3CAB-BF46-ABCE-6746E89EC566}"/>
              </a:ext>
            </a:extLst>
          </p:cNvPr>
          <p:cNvSpPr txBox="1"/>
          <p:nvPr/>
        </p:nvSpPr>
        <p:spPr>
          <a:xfrm>
            <a:off x="758202" y="2841356"/>
            <a:ext cx="257932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7BA3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  <a:p>
            <a:r>
              <a:rPr lang="en-US" b="1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Credit</a:t>
            </a:r>
          </a:p>
          <a:p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there are new requests </a:t>
            </a:r>
            <a:b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credit/credit inquiries on the account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1CDEF-84D0-A84A-AF92-9A0E1B68F276}"/>
              </a:ext>
            </a:extLst>
          </p:cNvPr>
          <p:cNvCxnSpPr>
            <a:cxnSpLocks/>
          </p:cNvCxnSpPr>
          <p:nvPr/>
        </p:nvCxnSpPr>
        <p:spPr>
          <a:xfrm>
            <a:off x="4200644" y="1430930"/>
            <a:ext cx="0" cy="1149986"/>
          </a:xfrm>
          <a:prstGeom prst="line">
            <a:avLst/>
          </a:prstGeom>
          <a:ln w="25400">
            <a:solidFill>
              <a:srgbClr val="D8C3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DBE902-1E48-E046-98E1-D1FDFA6331E3}"/>
              </a:ext>
            </a:extLst>
          </p:cNvPr>
          <p:cNvCxnSpPr>
            <a:cxnSpLocks/>
          </p:cNvCxnSpPr>
          <p:nvPr/>
        </p:nvCxnSpPr>
        <p:spPr>
          <a:xfrm>
            <a:off x="1479744" y="3131982"/>
            <a:ext cx="1934853" cy="0"/>
          </a:xfrm>
          <a:prstGeom prst="line">
            <a:avLst/>
          </a:prstGeom>
          <a:ln w="25400">
            <a:solidFill>
              <a:srgbClr val="7BA3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7D8CB10-E003-8B47-9EB1-14FEF05B97C0}"/>
              </a:ext>
            </a:extLst>
          </p:cNvPr>
          <p:cNvCxnSpPr>
            <a:cxnSpLocks/>
          </p:cNvCxnSpPr>
          <p:nvPr/>
        </p:nvCxnSpPr>
        <p:spPr>
          <a:xfrm>
            <a:off x="982350" y="4498008"/>
            <a:ext cx="2150347" cy="0"/>
          </a:xfrm>
          <a:prstGeom prst="line">
            <a:avLst/>
          </a:prstGeom>
          <a:ln w="25400">
            <a:solidFill>
              <a:srgbClr val="707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C1517C-10D8-AA40-8390-D17FC5AA1A12}"/>
              </a:ext>
            </a:extLst>
          </p:cNvPr>
          <p:cNvCxnSpPr>
            <a:cxnSpLocks/>
          </p:cNvCxnSpPr>
          <p:nvPr/>
        </p:nvCxnSpPr>
        <p:spPr>
          <a:xfrm flipV="1">
            <a:off x="4783542" y="5845849"/>
            <a:ext cx="0" cy="749376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3820CC0-C842-B942-9775-B4142EE7468C}"/>
              </a:ext>
            </a:extLst>
          </p:cNvPr>
          <p:cNvCxnSpPr>
            <a:cxnSpLocks/>
          </p:cNvCxnSpPr>
          <p:nvPr/>
        </p:nvCxnSpPr>
        <p:spPr>
          <a:xfrm flipH="1">
            <a:off x="6383743" y="3575935"/>
            <a:ext cx="456796" cy="0"/>
          </a:xfrm>
          <a:prstGeom prst="line">
            <a:avLst/>
          </a:prstGeom>
          <a:ln w="25400">
            <a:solidFill>
              <a:srgbClr val="004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E4FDE0-D787-1B41-B36D-92077B487E68}"/>
              </a:ext>
            </a:extLst>
          </p:cNvPr>
          <p:cNvSpPr/>
          <p:nvPr/>
        </p:nvSpPr>
        <p:spPr>
          <a:xfrm>
            <a:off x="2033189" y="2913725"/>
            <a:ext cx="5172007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021708-DEF8-254B-9E44-3EE8902B7AA6}"/>
              </a:ext>
            </a:extLst>
          </p:cNvPr>
          <p:cNvSpPr/>
          <p:nvPr/>
        </p:nvSpPr>
        <p:spPr>
          <a:xfrm>
            <a:off x="2033189" y="1559294"/>
            <a:ext cx="5172007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BEEFBD01-8868-1F4A-B4D8-2CEE5E6A916F}"/>
              </a:ext>
            </a:extLst>
          </p:cNvPr>
          <p:cNvSpPr txBox="1">
            <a:spLocks/>
          </p:cNvSpPr>
          <p:nvPr/>
        </p:nvSpPr>
        <p:spPr>
          <a:xfrm>
            <a:off x="2337271" y="161354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Creditor Complaints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0815D0E-C734-8F4A-A77F-A9B9E2BCF34A}"/>
              </a:ext>
            </a:extLst>
          </p:cNvPr>
          <p:cNvSpPr txBox="1">
            <a:spLocks/>
          </p:cNvSpPr>
          <p:nvPr/>
        </p:nvSpPr>
        <p:spPr>
          <a:xfrm>
            <a:off x="2186102" y="1479715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Creditor complaints sent to a CO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protections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Branch-specific guidance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3DF4F7B-0F2C-8744-A91A-B097F5F97A0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6">
            <a:extLst>
              <a:ext uri="{FF2B5EF4-FFF2-40B4-BE49-F238E27FC236}">
                <a16:creationId xmlns:a16="http://schemas.microsoft.com/office/drawing/2014/main" id="{E4A39073-FB32-F74A-AFFB-A3FDF31CE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11-4</a:t>
            </a:r>
          </a:p>
        </p:txBody>
      </p:sp>
    </p:spTree>
    <p:extLst>
      <p:ext uri="{BB962C8B-B14F-4D97-AF65-F5344CB8AC3E}">
        <p14:creationId xmlns:p14="http://schemas.microsoft.com/office/powerpoint/2010/main" val="1376633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DC48D-AA26-544A-8CEE-3C706B0FD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619" y="0"/>
            <a:ext cx="6985600" cy="1191058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Play to Win! </a:t>
            </a:r>
            <a:br>
              <a:rPr lang="en-US" dirty="0"/>
            </a:br>
            <a:r>
              <a:rPr lang="en-US" dirty="0"/>
              <a:t>Focus on Highest Scoring Areas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BEA321-48BD-5142-81CD-24ECC8C7C46C}"/>
              </a:ext>
            </a:extLst>
          </p:cNvPr>
          <p:cNvSpPr txBox="1">
            <a:spLocks/>
          </p:cNvSpPr>
          <p:nvPr/>
        </p:nvSpPr>
        <p:spPr>
          <a:xfrm>
            <a:off x="2168150" y="1552073"/>
            <a:ext cx="6491817" cy="508857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history is 35% of score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minimum auto payments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delinquencies and collections</a:t>
            </a:r>
          </a:p>
          <a:p>
            <a:pPr marL="342900" indent="-342900"/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much you owe is 30% of your score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in full monthly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exceed 6% of credit limit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 for large purchases</a:t>
            </a:r>
          </a:p>
          <a:p>
            <a:endParaRPr lang="en-US" sz="24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is 15% of your score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right cards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card longer</a:t>
            </a:r>
            <a:endParaRPr lang="en-US" sz="22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5503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D6668-B693-F949-B7CF-1AF27DEB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81403"/>
            <a:ext cx="6491817" cy="1325563"/>
          </a:xfrm>
        </p:spPr>
        <p:txBody>
          <a:bodyPr/>
          <a:lstStyle/>
          <a:p>
            <a:r>
              <a:rPr lang="en-US" dirty="0"/>
              <a:t>Strategies to Build Credit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2811A-9860-1D42-AF01-F78D9BD2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379" y="1608956"/>
            <a:ext cx="6491817" cy="4351338"/>
          </a:xfrm>
        </p:spPr>
        <p:txBody>
          <a:bodyPr/>
          <a:lstStyle/>
          <a:p>
            <a:r>
              <a:rPr lang="en-US" dirty="0"/>
              <a:t>No credit and bad credit </a:t>
            </a:r>
            <a:r>
              <a:rPr lang="en-US" dirty="0">
                <a:solidFill>
                  <a:srgbClr val="00416D"/>
                </a:solidFill>
              </a:rPr>
              <a:t>— both are a detriment</a:t>
            </a:r>
          </a:p>
          <a:p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Build credit strategically</a:t>
            </a:r>
          </a:p>
          <a:p>
            <a:pPr lvl="1">
              <a:buClr>
                <a:srgbClr val="707070"/>
              </a:buClr>
            </a:pPr>
            <a:r>
              <a:rPr lang="en-US" dirty="0">
                <a:solidFill>
                  <a:srgbClr val="00416D"/>
                </a:solidFill>
              </a:rPr>
              <a:t> </a:t>
            </a:r>
            <a:r>
              <a:rPr lang="en-US" dirty="0">
                <a:solidFill>
                  <a:srgbClr val="707070"/>
                </a:solidFill>
              </a:rPr>
              <a:t>Build good score first to reduce loan rates</a:t>
            </a:r>
            <a:endParaRPr lang="en-US" dirty="0">
              <a:solidFill>
                <a:srgbClr val="00416D"/>
              </a:solidFill>
            </a:endParaRPr>
          </a:p>
          <a:p>
            <a:pPr lvl="1">
              <a:buClr>
                <a:srgbClr val="707070"/>
              </a:buClr>
            </a:pPr>
            <a:r>
              <a:rPr lang="en-US" dirty="0">
                <a:solidFill>
                  <a:srgbClr val="707070"/>
                </a:solidFill>
              </a:rPr>
              <a:t> Credit cards can build credit cheaply, if done right</a:t>
            </a:r>
          </a:p>
          <a:p>
            <a:pPr lvl="1"/>
            <a:r>
              <a:rPr lang="en-US" dirty="0">
                <a:solidFill>
                  <a:srgbClr val="707070"/>
                </a:solidFill>
              </a:rPr>
              <a:t> Be cautious of line of credit products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892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02811A-9860-1D42-AF01-F78D9BD25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2379" y="1608956"/>
            <a:ext cx="6491817" cy="4351338"/>
          </a:xfrm>
        </p:spPr>
        <p:txBody>
          <a:bodyPr/>
          <a:lstStyle/>
          <a:p>
            <a:r>
              <a:rPr lang="en-US" dirty="0"/>
              <a:t>Find cards with no score required</a:t>
            </a:r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Talk to your bank or credit union</a:t>
            </a:r>
          </a:p>
          <a:p>
            <a:r>
              <a:rPr lang="en-US" dirty="0">
                <a:solidFill>
                  <a:srgbClr val="00416D"/>
                </a:solidFill>
              </a:rPr>
              <a:t>Apply for a retail card</a:t>
            </a:r>
          </a:p>
          <a:p>
            <a:r>
              <a:rPr lang="en-US" dirty="0">
                <a:solidFill>
                  <a:srgbClr val="00416D"/>
                </a:solidFill>
              </a:rPr>
              <a:t>Consider a secured card</a:t>
            </a:r>
          </a:p>
          <a:p>
            <a:pPr marL="0" indent="0">
              <a:buNone/>
            </a:pPr>
            <a:endParaRPr lang="en-US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dirty="0">
              <a:solidFill>
                <a:srgbClr val="00416D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4FEF2CD-E97F-C344-BEF1-85777C5C4677}"/>
              </a:ext>
            </a:extLst>
          </p:cNvPr>
          <p:cNvSpPr txBox="1">
            <a:spLocks/>
          </p:cNvSpPr>
          <p:nvPr/>
        </p:nvSpPr>
        <p:spPr>
          <a:xfrm>
            <a:off x="2337271" y="81403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No One Wants to Give Me Credit </a:t>
            </a:r>
          </a:p>
        </p:txBody>
      </p:sp>
    </p:spTree>
    <p:extLst>
      <p:ext uri="{BB962C8B-B14F-4D97-AF65-F5344CB8AC3E}">
        <p14:creationId xmlns:p14="http://schemas.microsoft.com/office/powerpoint/2010/main" val="1478970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0A7F302-6EFD-154B-90F1-C5C540B0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76083"/>
            <a:ext cx="6491817" cy="1325563"/>
          </a:xfrm>
        </p:spPr>
        <p:txBody>
          <a:bodyPr/>
          <a:lstStyle/>
          <a:p>
            <a:r>
              <a:rPr lang="en-US" dirty="0"/>
              <a:t>Strategies to IMPROVE Credit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E11CF35-D363-E142-9282-D3541B94C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884" y="1601461"/>
            <a:ext cx="6664204" cy="4351338"/>
          </a:xfrm>
        </p:spPr>
        <p:txBody>
          <a:bodyPr>
            <a:normAutofit/>
          </a:bodyPr>
          <a:lstStyle/>
          <a:p>
            <a:r>
              <a:rPr lang="en-US" dirty="0"/>
              <a:t>Meet with CFS or Personal Financial Manager / Counselor for a spending plan</a:t>
            </a:r>
            <a:endParaRPr lang="en-US" dirty="0">
              <a:solidFill>
                <a:srgbClr val="00416D"/>
              </a:solidFill>
            </a:endParaRPr>
          </a:p>
          <a:p>
            <a:r>
              <a:rPr lang="en-US" dirty="0">
                <a:solidFill>
                  <a:srgbClr val="00416D"/>
                </a:solidFill>
              </a:rPr>
              <a:t>Live below your means</a:t>
            </a:r>
          </a:p>
          <a:p>
            <a:r>
              <a:rPr lang="en-US" dirty="0">
                <a:solidFill>
                  <a:srgbClr val="00416D"/>
                </a:solidFill>
              </a:rPr>
              <a:t>Stop spending on credit</a:t>
            </a:r>
          </a:p>
          <a:p>
            <a:r>
              <a:rPr lang="en-US" dirty="0">
                <a:solidFill>
                  <a:srgbClr val="00416D"/>
                </a:solidFill>
              </a:rPr>
              <a:t>Use debt repayment plan</a:t>
            </a:r>
          </a:p>
          <a:p>
            <a:r>
              <a:rPr lang="en-US" dirty="0">
                <a:solidFill>
                  <a:srgbClr val="00416D"/>
                </a:solidFill>
              </a:rPr>
              <a:t>Contact creditors</a:t>
            </a:r>
          </a:p>
          <a:p>
            <a:pPr lvl="1">
              <a:buClr>
                <a:srgbClr val="707070"/>
              </a:buClr>
            </a:pPr>
            <a:r>
              <a:rPr lang="en-US" dirty="0">
                <a:solidFill>
                  <a:srgbClr val="00416D"/>
                </a:solidFill>
              </a:rPr>
              <a:t> </a:t>
            </a:r>
            <a:r>
              <a:rPr lang="en-US" dirty="0">
                <a:solidFill>
                  <a:srgbClr val="707070"/>
                </a:solidFill>
              </a:rPr>
              <a:t>Lower your interest rates</a:t>
            </a:r>
          </a:p>
          <a:p>
            <a:pPr lvl="1"/>
            <a:r>
              <a:rPr lang="en-US" dirty="0">
                <a:solidFill>
                  <a:srgbClr val="707070"/>
                </a:solidFill>
              </a:rPr>
              <a:t> SCRA</a:t>
            </a:r>
          </a:p>
          <a:p>
            <a:r>
              <a:rPr lang="en-US" dirty="0">
                <a:solidFill>
                  <a:srgbClr val="00416D"/>
                </a:solidFill>
              </a:rPr>
              <a:t>Focus on highest scoring areas</a:t>
            </a:r>
          </a:p>
          <a:p>
            <a:r>
              <a:rPr lang="en-US" dirty="0">
                <a:solidFill>
                  <a:srgbClr val="00416D"/>
                </a:solidFill>
              </a:rPr>
              <a:t>Change behaviors</a:t>
            </a:r>
          </a:p>
          <a:p>
            <a:pPr lvl="1"/>
            <a:endParaRPr lang="en-US" dirty="0">
              <a:solidFill>
                <a:srgbClr val="0041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101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ADC-23DC-A944-AC9C-4CCA541F4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76085"/>
            <a:ext cx="6491817" cy="1325563"/>
          </a:xfrm>
        </p:spPr>
        <p:txBody>
          <a:bodyPr/>
          <a:lstStyle/>
          <a:p>
            <a:r>
              <a:rPr lang="en-US" dirty="0"/>
              <a:t>Protect Your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249AF-2E70-5A4E-A0AF-CFD7C2EA3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9875" y="1601461"/>
            <a:ext cx="6491817" cy="4351338"/>
          </a:xfrm>
        </p:spPr>
        <p:txBody>
          <a:bodyPr/>
          <a:lstStyle/>
          <a:p>
            <a:r>
              <a:rPr lang="en-US" dirty="0"/>
              <a:t>“Active-Duty Alert”</a:t>
            </a:r>
          </a:p>
          <a:p>
            <a:r>
              <a:rPr lang="en-US" dirty="0"/>
              <a:t>Check for identity theft</a:t>
            </a:r>
          </a:p>
          <a:p>
            <a:r>
              <a:rPr lang="en-US" dirty="0"/>
              <a:t>Sign up for free credit monitoring</a:t>
            </a:r>
          </a:p>
          <a:p>
            <a:r>
              <a:rPr lang="en-US" dirty="0"/>
              <a:t>Limit powers of attorney</a:t>
            </a:r>
          </a:p>
          <a:p>
            <a:r>
              <a:rPr lang="en-US" dirty="0"/>
              <a:t>Change your address with all creditors</a:t>
            </a:r>
          </a:p>
          <a:p>
            <a:r>
              <a:rPr lang="en-US" dirty="0"/>
              <a:t>Use credit freeze cautiously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70DB69-A6AA-6744-B3E4-603E3BA581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2" y="4208843"/>
            <a:ext cx="3429036" cy="25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31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BFE1D-5664-F445-A83B-8DA391FCA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81401"/>
            <a:ext cx="6491817" cy="1325563"/>
          </a:xfrm>
        </p:spPr>
        <p:txBody>
          <a:bodyPr/>
          <a:lstStyle/>
          <a:p>
            <a:r>
              <a:rPr lang="en-US" dirty="0"/>
              <a:t>The Cost of Credit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AD6AE195-6EDE-514F-9951-397EA5FDDC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246413"/>
              </p:ext>
            </p:extLst>
          </p:nvPr>
        </p:nvGraphicFramePr>
        <p:xfrm>
          <a:off x="2337272" y="1465942"/>
          <a:ext cx="4790552" cy="345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0483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F3B227C2-D338-B845-918A-9F09462958E9}"/>
              </a:ext>
            </a:extLst>
          </p:cNvPr>
          <p:cNvSpPr/>
          <p:nvPr/>
        </p:nvSpPr>
        <p:spPr>
          <a:xfrm>
            <a:off x="4159651" y="5527916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16" tIns="34616" rIns="34616" bIns="34616" numCol="1" spcCol="1270" anchor="ctr" anchorCtr="0">
            <a:noAutofit/>
          </a:bodyPr>
          <a:lstStyle/>
          <a:p>
            <a:pPr algn="ct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Credit Unions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FADE0FDE-134E-1E42-93E7-99840ECE8A2E}"/>
              </a:ext>
            </a:extLst>
          </p:cNvPr>
          <p:cNvSpPr/>
          <p:nvPr/>
        </p:nvSpPr>
        <p:spPr>
          <a:xfrm>
            <a:off x="4159652" y="4862962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6B81DDA-EBB0-8148-BCA3-099D01400960}"/>
              </a:ext>
            </a:extLst>
          </p:cNvPr>
          <p:cNvSpPr/>
          <p:nvPr/>
        </p:nvSpPr>
        <p:spPr>
          <a:xfrm>
            <a:off x="4159654" y="3520084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Finance Companies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7646A1-ADC9-AA4B-94A3-1D70186E5AF8}"/>
              </a:ext>
            </a:extLst>
          </p:cNvPr>
          <p:cNvSpPr/>
          <p:nvPr/>
        </p:nvSpPr>
        <p:spPr>
          <a:xfrm>
            <a:off x="4159654" y="2870470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 Merchants</a:t>
            </a: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9ED36C8F-FFC6-B245-96B0-C68D0DE9A9BD}"/>
              </a:ext>
            </a:extLst>
          </p:cNvPr>
          <p:cNvSpPr/>
          <p:nvPr/>
        </p:nvSpPr>
        <p:spPr>
          <a:xfrm>
            <a:off x="4159654" y="2235456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Predatory Lenders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FD3285-66FE-204A-85C4-80779270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83993"/>
            <a:ext cx="6491817" cy="1325563"/>
          </a:xfrm>
        </p:spPr>
        <p:txBody>
          <a:bodyPr/>
          <a:lstStyle/>
          <a:p>
            <a:r>
              <a:rPr lang="en-US" dirty="0"/>
              <a:t>Where You Borrow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289C432-DFDE-B24D-9F76-CD52CECD0FEC}"/>
              </a:ext>
            </a:extLst>
          </p:cNvPr>
          <p:cNvSpPr/>
          <p:nvPr/>
        </p:nvSpPr>
        <p:spPr>
          <a:xfrm>
            <a:off x="2758187" y="5527916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4616" tIns="34616" rIns="34616" bIns="34616" numCol="1" spcCol="1270" anchor="ctr" anchorCtr="0">
            <a:noAutofit/>
          </a:bodyPr>
          <a:lstStyle/>
          <a:p>
            <a:pPr algn="ctr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575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98A4977-5F3A-944D-97A1-05DF58EDA1AB}"/>
              </a:ext>
            </a:extLst>
          </p:cNvPr>
          <p:cNvSpPr/>
          <p:nvPr/>
        </p:nvSpPr>
        <p:spPr>
          <a:xfrm>
            <a:off x="2758188" y="4862962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63D8FAF-A7EF-8F48-A5F7-B82C077D2B43}"/>
              </a:ext>
            </a:extLst>
          </p:cNvPr>
          <p:cNvSpPr/>
          <p:nvPr/>
        </p:nvSpPr>
        <p:spPr>
          <a:xfrm>
            <a:off x="2758189" y="4188197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50" b="1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8DC92F31-E308-D94C-A62A-CA73DA5881B0}"/>
              </a:ext>
            </a:extLst>
          </p:cNvPr>
          <p:cNvSpPr/>
          <p:nvPr/>
        </p:nvSpPr>
        <p:spPr>
          <a:xfrm>
            <a:off x="2758190" y="3520084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50" b="1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971B7240-EB9B-A54B-ABD0-6F97082D25B4}"/>
              </a:ext>
            </a:extLst>
          </p:cNvPr>
          <p:cNvSpPr/>
          <p:nvPr/>
        </p:nvSpPr>
        <p:spPr>
          <a:xfrm>
            <a:off x="2758190" y="2870470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50" b="1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B5C9D105-FABC-504D-972D-60D02BD89535}"/>
              </a:ext>
            </a:extLst>
          </p:cNvPr>
          <p:cNvSpPr/>
          <p:nvPr/>
        </p:nvSpPr>
        <p:spPr>
          <a:xfrm>
            <a:off x="2758190" y="2235456"/>
            <a:ext cx="1708879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06D8E75-4538-6F40-8398-1569A61B86BA}"/>
              </a:ext>
            </a:extLst>
          </p:cNvPr>
          <p:cNvSpPr/>
          <p:nvPr/>
        </p:nvSpPr>
        <p:spPr>
          <a:xfrm>
            <a:off x="4159653" y="4188197"/>
            <a:ext cx="4092313" cy="583921"/>
          </a:xfrm>
          <a:custGeom>
            <a:avLst/>
            <a:gdLst>
              <a:gd name="connsiteX0" fmla="*/ 0 w 2661096"/>
              <a:gd name="connsiteY0" fmla="*/ 66527 h 665274"/>
              <a:gd name="connsiteX1" fmla="*/ 66527 w 2661096"/>
              <a:gd name="connsiteY1" fmla="*/ 0 h 665274"/>
              <a:gd name="connsiteX2" fmla="*/ 2594569 w 2661096"/>
              <a:gd name="connsiteY2" fmla="*/ 0 h 665274"/>
              <a:gd name="connsiteX3" fmla="*/ 2661096 w 2661096"/>
              <a:gd name="connsiteY3" fmla="*/ 66527 h 665274"/>
              <a:gd name="connsiteX4" fmla="*/ 2661096 w 2661096"/>
              <a:gd name="connsiteY4" fmla="*/ 598747 h 665274"/>
              <a:gd name="connsiteX5" fmla="*/ 2594569 w 2661096"/>
              <a:gd name="connsiteY5" fmla="*/ 665274 h 665274"/>
              <a:gd name="connsiteX6" fmla="*/ 66527 w 2661096"/>
              <a:gd name="connsiteY6" fmla="*/ 665274 h 665274"/>
              <a:gd name="connsiteX7" fmla="*/ 0 w 2661096"/>
              <a:gd name="connsiteY7" fmla="*/ 598747 h 665274"/>
              <a:gd name="connsiteX8" fmla="*/ 0 w 2661096"/>
              <a:gd name="connsiteY8" fmla="*/ 66527 h 665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61096" h="665274">
                <a:moveTo>
                  <a:pt x="0" y="66527"/>
                </a:moveTo>
                <a:cubicBezTo>
                  <a:pt x="0" y="29785"/>
                  <a:pt x="29785" y="0"/>
                  <a:pt x="66527" y="0"/>
                </a:cubicBezTo>
                <a:lnTo>
                  <a:pt x="2594569" y="0"/>
                </a:lnTo>
                <a:cubicBezTo>
                  <a:pt x="2631311" y="0"/>
                  <a:pt x="2661096" y="29785"/>
                  <a:pt x="2661096" y="66527"/>
                </a:cubicBezTo>
                <a:lnTo>
                  <a:pt x="2661096" y="598747"/>
                </a:lnTo>
                <a:cubicBezTo>
                  <a:pt x="2661096" y="635489"/>
                  <a:pt x="2631311" y="665274"/>
                  <a:pt x="2594569" y="665274"/>
                </a:cubicBezTo>
                <a:lnTo>
                  <a:pt x="66527" y="665274"/>
                </a:lnTo>
                <a:cubicBezTo>
                  <a:pt x="29785" y="665274"/>
                  <a:pt x="0" y="635489"/>
                  <a:pt x="0" y="598747"/>
                </a:cubicBezTo>
                <a:lnTo>
                  <a:pt x="0" y="66527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9" tIns="35569" rIns="35569" bIns="35569" numCol="1" spcCol="1270" anchor="ctr" anchorCtr="0">
            <a:noAutofit/>
          </a:bodyPr>
          <a:lstStyle/>
          <a:p>
            <a:pPr algn="ctr" defTabSz="7334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Savings and Loans Associations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EA0A6A-9B9B-E942-9F42-140D25F719E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016" y="1464758"/>
            <a:ext cx="3532022" cy="47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160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8">
            <a:extLst>
              <a:ext uri="{FF2B5EF4-FFF2-40B4-BE49-F238E27FC236}">
                <a16:creationId xmlns:a16="http://schemas.microsoft.com/office/drawing/2014/main" id="{ECC1CF72-5543-0641-9DDD-2E078F88CAC3}"/>
              </a:ext>
            </a:extLst>
          </p:cNvPr>
          <p:cNvSpPr txBox="1">
            <a:spLocks/>
          </p:cNvSpPr>
          <p:nvPr/>
        </p:nvSpPr>
        <p:spPr>
          <a:xfrm>
            <a:off x="2337271" y="81403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Managing Your Debt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AE4127-0BFD-8448-93C8-386AFAB84C35}"/>
              </a:ext>
            </a:extLst>
          </p:cNvPr>
          <p:cNvSpPr/>
          <p:nvPr/>
        </p:nvSpPr>
        <p:spPr>
          <a:xfrm>
            <a:off x="2033191" y="2910111"/>
            <a:ext cx="6166430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804A7A-5290-2C45-B1FC-8C80CD933E02}"/>
              </a:ext>
            </a:extLst>
          </p:cNvPr>
          <p:cNvSpPr/>
          <p:nvPr/>
        </p:nvSpPr>
        <p:spPr>
          <a:xfrm>
            <a:off x="2033191" y="1580177"/>
            <a:ext cx="6166430" cy="6083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D0D934F0-2B60-2141-9A1E-DD41203BB496}"/>
              </a:ext>
            </a:extLst>
          </p:cNvPr>
          <p:cNvSpPr txBox="1">
            <a:spLocks/>
          </p:cNvSpPr>
          <p:nvPr/>
        </p:nvSpPr>
        <p:spPr>
          <a:xfrm>
            <a:off x="2196770" y="1500919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wisely, credit can be a good thing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becoming overextended</a:t>
            </a:r>
          </a:p>
          <a:p>
            <a:pPr>
              <a:lnSpc>
                <a:spcPct val="150000"/>
              </a:lnSpc>
            </a:pPr>
            <a:r>
              <a:rPr lang="en-US" sz="2500" b="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aware of your debt-to-income ratio</a:t>
            </a:r>
          </a:p>
        </p:txBody>
      </p:sp>
    </p:spTree>
    <p:extLst>
      <p:ext uri="{BB962C8B-B14F-4D97-AF65-F5344CB8AC3E}">
        <p14:creationId xmlns:p14="http://schemas.microsoft.com/office/powerpoint/2010/main" val="3866240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8">
            <a:extLst>
              <a:ext uri="{FF2B5EF4-FFF2-40B4-BE49-F238E27FC236}">
                <a16:creationId xmlns:a16="http://schemas.microsoft.com/office/drawing/2014/main" id="{F6F7C97B-7DB7-9142-BDF7-C507EB7AC1F7}"/>
              </a:ext>
            </a:extLst>
          </p:cNvPr>
          <p:cNvSpPr txBox="1">
            <a:spLocks/>
          </p:cNvSpPr>
          <p:nvPr/>
        </p:nvSpPr>
        <p:spPr>
          <a:xfrm>
            <a:off x="2337271" y="79758"/>
            <a:ext cx="649181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Warning Signs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9D5B97-357D-9848-84C0-F1ADF846932B}"/>
              </a:ext>
            </a:extLst>
          </p:cNvPr>
          <p:cNvSpPr txBox="1"/>
          <p:nvPr/>
        </p:nvSpPr>
        <p:spPr>
          <a:xfrm>
            <a:off x="1" y="6275784"/>
            <a:ext cx="9144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can the CFS do?</a:t>
            </a:r>
            <a:endParaRPr lang="en-US" sz="25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4D658-2316-8B4E-8D2E-1B7FA9BF808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4800" y="1566299"/>
            <a:ext cx="3394557" cy="4392956"/>
          </a:xfrm>
          <a:prstGeom prst="rect">
            <a:avLst/>
          </a:prstGeom>
          <a:ln>
            <a:solidFill>
              <a:srgbClr val="707070"/>
            </a:solidFill>
          </a:ln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5A67C8-FDC6-CA41-B3F3-BF680BDD5DEC}"/>
              </a:ext>
            </a:extLst>
          </p:cNvPr>
          <p:cNvSpPr txBox="1">
            <a:spLocks/>
          </p:cNvSpPr>
          <p:nvPr/>
        </p:nvSpPr>
        <p:spPr>
          <a:xfrm>
            <a:off x="5159845" y="1610907"/>
            <a:ext cx="6491817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pay bills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Unable to afford car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Bounced checks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Spouse lost job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Divorce / separation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enough money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emergency fund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your head in debt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Facing foreclosure</a:t>
            </a:r>
          </a:p>
          <a:p>
            <a:pPr lvl="0"/>
            <a: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Can’t sell your home</a:t>
            </a:r>
            <a:br>
              <a:rPr lang="en-US" sz="24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4964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EE2AE-6605-BB46-8F9F-D6A723584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271" y="102665"/>
            <a:ext cx="6491817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6FDB4-476B-944C-8A13-C929EA5D3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884" y="1593965"/>
            <a:ext cx="6770110" cy="5161369"/>
          </a:xfrm>
        </p:spPr>
        <p:txBody>
          <a:bodyPr/>
          <a:lstStyle/>
          <a:p>
            <a:r>
              <a:rPr lang="en-US" dirty="0"/>
              <a:t>Military personnel must address indebtedness</a:t>
            </a:r>
          </a:p>
          <a:p>
            <a:r>
              <a:rPr lang="en-US" dirty="0"/>
              <a:t>Financial issues impact security clearances</a:t>
            </a:r>
          </a:p>
          <a:p>
            <a:r>
              <a:rPr lang="en-US" dirty="0"/>
              <a:t>Manage credit and debt</a:t>
            </a:r>
          </a:p>
          <a:p>
            <a:pPr lvl="1"/>
            <a:r>
              <a:rPr lang="en-US" dirty="0">
                <a:solidFill>
                  <a:srgbClr val="707070"/>
                </a:solidFill>
              </a:rPr>
              <a:t> Check your report regularly</a:t>
            </a:r>
          </a:p>
          <a:p>
            <a:pPr lvl="1"/>
            <a:r>
              <a:rPr lang="en-US" dirty="0">
                <a:solidFill>
                  <a:srgbClr val="707070"/>
                </a:solidFill>
              </a:rPr>
              <a:t> Use a debt repayment plan</a:t>
            </a:r>
          </a:p>
          <a:p>
            <a:pPr lvl="1"/>
            <a:r>
              <a:rPr lang="en-US" dirty="0">
                <a:solidFill>
                  <a:srgbClr val="707070"/>
                </a:solidFill>
              </a:rPr>
              <a:t> Calculate debt-to-income ratio</a:t>
            </a:r>
          </a:p>
        </p:txBody>
      </p:sp>
    </p:spTree>
    <p:extLst>
      <p:ext uri="{BB962C8B-B14F-4D97-AF65-F5344CB8AC3E}">
        <p14:creationId xmlns:p14="http://schemas.microsoft.com/office/powerpoint/2010/main" val="1133760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03EFCC3-4310-E242-B38A-7615B13C28CC}"/>
              </a:ext>
            </a:extLst>
          </p:cNvPr>
          <p:cNvSpPr txBox="1">
            <a:spLocks/>
          </p:cNvSpPr>
          <p:nvPr/>
        </p:nvSpPr>
        <p:spPr>
          <a:xfrm>
            <a:off x="2337271" y="156038"/>
            <a:ext cx="6491817" cy="868645"/>
          </a:xfrm>
          <a:prstGeom prst="rect">
            <a:avLst/>
          </a:prstGeom>
        </p:spPr>
        <p:txBody>
          <a:bodyPr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Military Response to Member Indebtedness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17744DC-BE5A-B749-B41E-4DD1CEB36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527" y="1559604"/>
            <a:ext cx="6491817" cy="395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>
              <a:buNone/>
              <a:defRPr/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Military (including COs) </a:t>
            </a:r>
            <a:r>
              <a:rPr lang="en-US" sz="2500" i="1" u="sng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NOT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707070"/>
              </a:buClr>
              <a:defRPr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 a Service member to pay a private debt</a:t>
            </a:r>
          </a:p>
          <a:p>
            <a:pPr marL="342900" indent="-342900">
              <a:buClr>
                <a:srgbClr val="707070"/>
              </a:buClr>
              <a:defRPr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Deduct a Service member’s pay to reimburse </a:t>
            </a:r>
            <a:b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creditor</a:t>
            </a:r>
          </a:p>
          <a:p>
            <a:pPr>
              <a:buNone/>
              <a:defRPr/>
            </a:pPr>
            <a:endParaRPr lang="en-US" sz="22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  <a:defRPr/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Military (including COs) </a:t>
            </a:r>
            <a:r>
              <a:rPr lang="en-US" sz="2500" i="1" u="sng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Clr>
                <a:srgbClr val="707070"/>
              </a:buClr>
              <a:defRPr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 correspondence or debt complaints </a:t>
            </a:r>
            <a:b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Service member</a:t>
            </a:r>
          </a:p>
          <a:p>
            <a:pPr marL="342900" indent="-342900">
              <a:buClr>
                <a:srgbClr val="707070"/>
              </a:buClr>
              <a:defRPr/>
            </a:pP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when a Service member’s failure </a:t>
            </a:r>
            <a:b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pay debt is “irresponsible”</a:t>
            </a:r>
          </a:p>
        </p:txBody>
      </p:sp>
    </p:spTree>
    <p:extLst>
      <p:ext uri="{BB962C8B-B14F-4D97-AF65-F5344CB8AC3E}">
        <p14:creationId xmlns:p14="http://schemas.microsoft.com/office/powerpoint/2010/main" val="37515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9389E1-0166-4542-AB63-214481EDAF2E}"/>
              </a:ext>
            </a:extLst>
          </p:cNvPr>
          <p:cNvSpPr/>
          <p:nvPr/>
        </p:nvSpPr>
        <p:spPr>
          <a:xfrm>
            <a:off x="3879108" y="3105834"/>
            <a:ext cx="27238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Questions?</a:t>
            </a:r>
            <a:endParaRPr lang="en-US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CFF2B37E-7A6D-AF46-9551-D919EDC6B8AB}"/>
              </a:ext>
            </a:extLst>
          </p:cNvPr>
          <p:cNvSpPr txBox="1">
            <a:spLocks/>
          </p:cNvSpPr>
          <p:nvPr/>
        </p:nvSpPr>
        <p:spPr>
          <a:xfrm>
            <a:off x="1" y="6526679"/>
            <a:ext cx="9144000" cy="21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9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appearance of U.S. Department of Defense (DoD) visual information does not imply or constitute DoD endorsement.</a:t>
            </a:r>
          </a:p>
        </p:txBody>
      </p:sp>
    </p:spTree>
    <p:extLst>
      <p:ext uri="{BB962C8B-B14F-4D97-AF65-F5344CB8AC3E}">
        <p14:creationId xmlns:p14="http://schemas.microsoft.com/office/powerpoint/2010/main" val="174453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AF266FE-6F01-424C-BE32-11CE68BF6915}"/>
              </a:ext>
            </a:extLst>
          </p:cNvPr>
          <p:cNvSpPr txBox="1">
            <a:spLocks/>
          </p:cNvSpPr>
          <p:nvPr/>
        </p:nvSpPr>
        <p:spPr>
          <a:xfrm>
            <a:off x="2331955" y="164264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Military Career Implications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BB691E8-0DBB-8944-8FAA-6A3FFAC87CB3}"/>
              </a:ext>
            </a:extLst>
          </p:cNvPr>
          <p:cNvSpPr txBox="1">
            <a:spLocks/>
          </p:cNvSpPr>
          <p:nvPr/>
        </p:nvSpPr>
        <p:spPr>
          <a:xfrm>
            <a:off x="2164738" y="1588358"/>
            <a:ext cx="6986521" cy="51817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4071"/>
              </a:buClr>
              <a:buNone/>
              <a:defRPr/>
            </a:pPr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“Irresponsibility” can lead to: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Lower evaluations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Negative entry on Service member’s record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Ineligible to promote / advance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 of duty assignment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Ineligible for special duty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Denied re-enlistment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Loss of security clearance</a:t>
            </a:r>
          </a:p>
          <a:p>
            <a:pPr lvl="1">
              <a:lnSpc>
                <a:spcPct val="100000"/>
              </a:lnSpc>
              <a:buClr>
                <a:srgbClr val="707070"/>
              </a:buClr>
              <a:buFont typeface="Wingdings" pitchFamily="2" charset="2"/>
              <a:buChar char="ü"/>
              <a:defRPr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Disciplinary action, </a:t>
            </a:r>
            <a:r>
              <a:rPr lang="en-US" sz="20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and including separation </a:t>
            </a:r>
            <a:br>
              <a:rPr lang="en-US" sz="20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i="1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service</a:t>
            </a:r>
          </a:p>
          <a:p>
            <a:pPr marL="342900" indent="-342900">
              <a:buClr>
                <a:srgbClr val="004071"/>
              </a:buClr>
              <a:defRPr/>
            </a:pPr>
            <a:endParaRPr lang="en-US" sz="2800" b="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74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538845F-3529-2A4F-96BF-99019040EBD8}"/>
              </a:ext>
            </a:extLst>
          </p:cNvPr>
          <p:cNvSpPr txBox="1">
            <a:spLocks/>
          </p:cNvSpPr>
          <p:nvPr/>
        </p:nvSpPr>
        <p:spPr>
          <a:xfrm>
            <a:off x="2337271" y="161354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Garnishment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9BAB687-978B-EF44-9EF6-410437B72081}"/>
              </a:ext>
            </a:extLst>
          </p:cNvPr>
          <p:cNvSpPr txBox="1">
            <a:spLocks/>
          </p:cNvSpPr>
          <p:nvPr/>
        </p:nvSpPr>
        <p:spPr>
          <a:xfrm>
            <a:off x="2164736" y="1595615"/>
            <a:ext cx="6986521" cy="2693356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Creditors may seek enforcement of </a:t>
            </a:r>
            <a:b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</a:b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civil judgments.</a:t>
            </a:r>
          </a:p>
          <a:p>
            <a:pPr>
              <a:spcBef>
                <a:spcPct val="0"/>
              </a:spcBef>
            </a:pPr>
            <a:endParaRPr lang="en-US" altLang="en-US" sz="2500" b="0" dirty="0">
              <a:solidFill>
                <a:srgbClr val="00416D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COs must notify the Service member </a:t>
            </a:r>
            <a:b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</a:b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of the involuntary allotment and inform </a:t>
            </a:r>
            <a:b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</a:b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Service member of their right to consent </a:t>
            </a:r>
            <a:b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</a:br>
            <a:r>
              <a:rPr lang="en-US" altLang="en-US" sz="2500" b="0" dirty="0">
                <a:solidFill>
                  <a:srgbClr val="00416D"/>
                </a:solidFill>
                <a:latin typeface="Arial" panose="020B0604020202020204" pitchFamily="34" charset="0"/>
              </a:rPr>
              <a:t>or contest it.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4909AB92-0A09-6742-BDFE-9AD335276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13560"/>
              </p:ext>
            </p:extLst>
          </p:nvPr>
        </p:nvGraphicFramePr>
        <p:xfrm>
          <a:off x="484476" y="4302358"/>
          <a:ext cx="8278695" cy="1678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9323">
                  <a:extLst>
                    <a:ext uri="{9D8B030D-6E8A-4147-A177-3AD203B41FA5}">
                      <a16:colId xmlns:a16="http://schemas.microsoft.com/office/drawing/2014/main" val="1414800831"/>
                    </a:ext>
                  </a:extLst>
                </a:gridCol>
                <a:gridCol w="4170629">
                  <a:extLst>
                    <a:ext uri="{9D8B030D-6E8A-4147-A177-3AD203B41FA5}">
                      <a16:colId xmlns:a16="http://schemas.microsoft.com/office/drawing/2014/main" val="2652541624"/>
                    </a:ext>
                  </a:extLst>
                </a:gridCol>
                <a:gridCol w="3158743">
                  <a:extLst>
                    <a:ext uri="{9D8B030D-6E8A-4147-A177-3AD203B41FA5}">
                      <a16:colId xmlns:a16="http://schemas.microsoft.com/office/drawing/2014/main" val="1458016718"/>
                    </a:ext>
                  </a:extLst>
                </a:gridCol>
              </a:tblGrid>
              <a:tr h="422071">
                <a:tc>
                  <a:txBody>
                    <a:bodyPr/>
                    <a:lstStyle/>
                    <a:p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Garnishment</a:t>
                      </a:r>
                      <a:r>
                        <a:rPr lang="en-US" sz="2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Amount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Processed</a:t>
                      </a:r>
                      <a:r>
                        <a:rPr lang="en-US" sz="21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</a:t>
                      </a:r>
                      <a:endParaRPr lang="en-US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rgbClr val="004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625531"/>
                  </a:ext>
                </a:extLst>
              </a:tr>
              <a:tr h="508949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DoD</a:t>
                      </a: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of disposable pay per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month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DFAS</a:t>
                      </a:r>
                    </a:p>
                  </a:txBody>
                  <a:tcPr marL="104866" marR="104866" marT="52446" marB="5244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51574"/>
                  </a:ext>
                </a:extLst>
              </a:tr>
              <a:tr h="739251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DHS</a:t>
                      </a: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 of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 subject to involuntary garnishment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USCG</a:t>
                      </a:r>
                      <a:r>
                        <a:rPr lang="en-US" sz="2100" baseline="0" dirty="0">
                          <a:solidFill>
                            <a:srgbClr val="00416D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Pay &amp; Personnel Center</a:t>
                      </a:r>
                      <a:endParaRPr lang="en-US" sz="2100" dirty="0">
                        <a:solidFill>
                          <a:srgbClr val="00416D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4866" marR="104866" marT="52446" marB="52446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524186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D04956C-F268-804A-9991-B1197704C499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36">
            <a:extLst>
              <a:ext uri="{FF2B5EF4-FFF2-40B4-BE49-F238E27FC236}">
                <a16:creationId xmlns:a16="http://schemas.microsoft.com/office/drawing/2014/main" id="{CC1C4D51-284A-1345-B7D9-EFD2903B4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11-5</a:t>
            </a:r>
          </a:p>
        </p:txBody>
      </p:sp>
    </p:spTree>
    <p:extLst>
      <p:ext uri="{BB962C8B-B14F-4D97-AF65-F5344CB8AC3E}">
        <p14:creationId xmlns:p14="http://schemas.microsoft.com/office/powerpoint/2010/main" val="1490641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60980261-2134-ED46-8A5C-E76FF41DBC27}"/>
              </a:ext>
            </a:extLst>
          </p:cNvPr>
          <p:cNvSpPr txBox="1">
            <a:spLocks/>
          </p:cNvSpPr>
          <p:nvPr/>
        </p:nvSpPr>
        <p:spPr>
          <a:xfrm>
            <a:off x="2331955" y="161354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Role of CFS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3B67EC-614A-454E-BF67-3375A713389C}"/>
              </a:ext>
            </a:extLst>
          </p:cNvPr>
          <p:cNvSpPr txBox="1">
            <a:spLocks/>
          </p:cNvSpPr>
          <p:nvPr/>
        </p:nvSpPr>
        <p:spPr>
          <a:xfrm>
            <a:off x="2157074" y="1588358"/>
            <a:ext cx="6666698" cy="463217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the Service member create a budget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delinquent accounts</a:t>
            </a:r>
          </a:p>
          <a:p>
            <a:pPr marL="342900" indent="-342900"/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credit management training</a:t>
            </a:r>
          </a:p>
          <a:p>
            <a:endParaRPr lang="en-US" sz="24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solidFill>
                  <a:srgbClr val="0041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appropriate referrals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Personal Financial Manager </a:t>
            </a:r>
            <a:b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Counselor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en-US" sz="2000" b="0" dirty="0">
                <a:solidFill>
                  <a:srgbClr val="7070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CFPB or FTC for complaints of inappropriate collection actions</a:t>
            </a:r>
          </a:p>
          <a:p>
            <a:pPr lvl="0"/>
            <a:endParaRPr lang="en-US" sz="2200" dirty="0">
              <a:solidFill>
                <a:srgbClr val="0041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98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CFC04-D76E-5E41-B3E2-4553E86177D5}"/>
              </a:ext>
            </a:extLst>
          </p:cNvPr>
          <p:cNvSpPr txBox="1">
            <a:spLocks/>
          </p:cNvSpPr>
          <p:nvPr/>
        </p:nvSpPr>
        <p:spPr>
          <a:xfrm>
            <a:off x="2719490" y="2982912"/>
            <a:ext cx="6292836" cy="8921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00416D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Debt Complaints Discussion</a:t>
            </a:r>
          </a:p>
          <a:p>
            <a:r>
              <a:rPr lang="en-US" alt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What have you seen?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CFCF35F-C6CC-B44A-8F20-9418D68BA043}"/>
              </a:ext>
            </a:extLst>
          </p:cNvPr>
          <p:cNvSpPr/>
          <p:nvPr/>
        </p:nvSpPr>
        <p:spPr>
          <a:xfrm>
            <a:off x="8050403" y="5861468"/>
            <a:ext cx="732693" cy="732693"/>
          </a:xfrm>
          <a:prstGeom prst="ellipse">
            <a:avLst/>
          </a:prstGeom>
          <a:solidFill>
            <a:srgbClr val="00416D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6">
            <a:extLst>
              <a:ext uri="{FF2B5EF4-FFF2-40B4-BE49-F238E27FC236}">
                <a16:creationId xmlns:a16="http://schemas.microsoft.com/office/drawing/2014/main" id="{676D9266-25B8-D747-975E-D0F6F562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369" y="5958509"/>
            <a:ext cx="73269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CCCC00"/>
              </a:buClr>
              <a:buFont typeface="Arial" panose="020B0604020202020204" pitchFamily="34" charset="0"/>
              <a:buChar char="•"/>
              <a:defRPr sz="3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Font typeface="Times New Roman" panose="02020603050405020304" pitchFamily="18" charset="0"/>
              <a:buChar char="»"/>
              <a:defRPr sz="28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2pPr>
            <a:lvl3pPr marL="1143000" indent="-228600">
              <a:spcBef>
                <a:spcPct val="20000"/>
              </a:spcBef>
              <a:buClr>
                <a:srgbClr val="92D050"/>
              </a:buClr>
              <a:buFont typeface="Arial" panose="020B0604020202020204" pitchFamily="34" charset="0"/>
              <a:buChar char="•"/>
              <a:defRPr sz="24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  <a:t>SM</a:t>
            </a:r>
            <a:br>
              <a:rPr lang="en-US" altLang="en-US" sz="1500" dirty="0">
                <a:latin typeface="Arial Narrow" panose="020B0604020202020204" pitchFamily="34" charset="0"/>
                <a:cs typeface="Arial" panose="020B0604020202020204" pitchFamily="34" charset="0"/>
              </a:rPr>
            </a:br>
            <a:r>
              <a:rPr lang="en-US" altLang="en-US" sz="1400" dirty="0">
                <a:latin typeface="Arial Narrow" panose="020B0604020202020204" pitchFamily="34" charset="0"/>
                <a:cs typeface="Arial" panose="020B0604020202020204" pitchFamily="34" charset="0"/>
              </a:rPr>
              <a:t>11-6</a:t>
            </a:r>
          </a:p>
        </p:txBody>
      </p:sp>
    </p:spTree>
    <p:extLst>
      <p:ext uri="{BB962C8B-B14F-4D97-AF65-F5344CB8AC3E}">
        <p14:creationId xmlns:p14="http://schemas.microsoft.com/office/powerpoint/2010/main" val="2337510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AF73C-AF29-B047-B86F-C4FA67FC2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3768" y="2089950"/>
            <a:ext cx="6491817" cy="4351338"/>
          </a:xfrm>
        </p:spPr>
        <p:txBody>
          <a:bodyPr/>
          <a:lstStyle/>
          <a:p>
            <a:r>
              <a:rPr lang="en-US" sz="2000" dirty="0">
                <a:solidFill>
                  <a:srgbClr val="00416D"/>
                </a:solidFill>
              </a:rPr>
              <a:t>VROC: Vetting and Risk Operations Center 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Establishes vetting process and automated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 record checks</a:t>
            </a:r>
          </a:p>
          <a:p>
            <a:pPr marL="342883" lvl="1" indent="0">
              <a:buNone/>
            </a:pPr>
            <a:endParaRPr lang="en-US" sz="1500" dirty="0">
              <a:solidFill>
                <a:srgbClr val="00416D"/>
              </a:solidFill>
            </a:endParaRPr>
          </a:p>
          <a:p>
            <a:r>
              <a:rPr lang="en-US" sz="2000" dirty="0">
                <a:solidFill>
                  <a:srgbClr val="00416D"/>
                </a:solidFill>
              </a:rPr>
              <a:t>DoD CAF: Department of Defense Consolidated Adjudications Facility or SECCEN: </a:t>
            </a:r>
            <a:br>
              <a:rPr lang="en-US" sz="2000" dirty="0">
                <a:solidFill>
                  <a:srgbClr val="00416D"/>
                </a:solidFill>
              </a:rPr>
            </a:br>
            <a:r>
              <a:rPr lang="en-US" sz="2000" dirty="0">
                <a:solidFill>
                  <a:srgbClr val="00416D"/>
                </a:solidFill>
              </a:rPr>
              <a:t>USCG Security Center</a:t>
            </a:r>
          </a:p>
          <a:p>
            <a:pPr lvl="1"/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Investigates and makes decisions (adjudicates) </a:t>
            </a:r>
          </a:p>
          <a:p>
            <a:pPr marL="342883" lvl="1" indent="0">
              <a:buNone/>
            </a:pPr>
            <a:endParaRPr lang="en-US" sz="1800" dirty="0">
              <a:solidFill>
                <a:srgbClr val="00416D"/>
              </a:solidFill>
            </a:endParaRPr>
          </a:p>
          <a:p>
            <a:r>
              <a:rPr lang="en-US" sz="2000" dirty="0">
                <a:solidFill>
                  <a:srgbClr val="00416D"/>
                </a:solidFill>
              </a:rPr>
              <a:t>Security Management Office (SMO) or </a:t>
            </a:r>
            <a:br>
              <a:rPr lang="en-US" sz="2000" dirty="0">
                <a:solidFill>
                  <a:srgbClr val="00416D"/>
                </a:solidFill>
              </a:rPr>
            </a:br>
            <a:r>
              <a:rPr lang="en-US" sz="2000" dirty="0">
                <a:solidFill>
                  <a:srgbClr val="00416D"/>
                </a:solidFill>
              </a:rPr>
              <a:t>Command Security Officer (CSO)</a:t>
            </a:r>
          </a:p>
          <a:p>
            <a:pPr lvl="1"/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Liaison at the command level</a:t>
            </a:r>
            <a:endParaRPr lang="en-US" sz="1800" dirty="0">
              <a:solidFill>
                <a:srgbClr val="00416D"/>
              </a:solidFill>
            </a:endParaRPr>
          </a:p>
          <a:p>
            <a:endParaRPr lang="en-US" sz="2000" dirty="0">
              <a:solidFill>
                <a:srgbClr val="00416D"/>
              </a:solidFill>
            </a:endParaRPr>
          </a:p>
          <a:p>
            <a:pPr lvl="1"/>
            <a:endParaRPr lang="en-US" sz="1500" dirty="0">
              <a:solidFill>
                <a:srgbClr val="00416D"/>
              </a:solidFill>
            </a:endParaRPr>
          </a:p>
          <a:p>
            <a:pPr marL="685765" lvl="2" indent="0">
              <a:buNone/>
            </a:pPr>
            <a:endParaRPr lang="en-US" sz="1300" dirty="0">
              <a:solidFill>
                <a:srgbClr val="00416D"/>
              </a:solidFill>
            </a:endParaRPr>
          </a:p>
          <a:p>
            <a:endParaRPr lang="en-US" sz="2000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sz="1500" dirty="0">
              <a:solidFill>
                <a:srgbClr val="00416D"/>
              </a:solidFill>
            </a:endParaRPr>
          </a:p>
          <a:p>
            <a:pPr lvl="1"/>
            <a:endParaRPr lang="en-US" sz="1500" dirty="0">
              <a:solidFill>
                <a:srgbClr val="00416D"/>
              </a:solidFill>
            </a:endParaRPr>
          </a:p>
          <a:p>
            <a:endParaRPr lang="en-US" sz="2000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sz="1500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sz="1000" dirty="0">
              <a:solidFill>
                <a:srgbClr val="00416D"/>
              </a:solidFill>
            </a:endParaRPr>
          </a:p>
          <a:p>
            <a:pPr marL="342883" lvl="1" indent="0">
              <a:buNone/>
            </a:pPr>
            <a:endParaRPr lang="en-US" sz="1000" dirty="0">
              <a:solidFill>
                <a:srgbClr val="00416D"/>
              </a:solidFill>
            </a:endParaRPr>
          </a:p>
          <a:p>
            <a:pPr lvl="1"/>
            <a:endParaRPr lang="en-US" sz="1500" dirty="0">
              <a:solidFill>
                <a:srgbClr val="00416D"/>
              </a:solidFill>
            </a:endParaRPr>
          </a:p>
          <a:p>
            <a:endParaRPr lang="en-US" sz="2800" dirty="0">
              <a:solidFill>
                <a:srgbClr val="00416D"/>
              </a:solidFill>
            </a:endParaRPr>
          </a:p>
          <a:p>
            <a:endParaRPr lang="en-US" sz="2800" dirty="0">
              <a:solidFill>
                <a:srgbClr val="00416D"/>
              </a:solidFill>
            </a:endParaRPr>
          </a:p>
          <a:p>
            <a:endParaRPr lang="en-US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F6EA17A-71A9-654A-A91D-0162EC7002B3}"/>
              </a:ext>
            </a:extLst>
          </p:cNvPr>
          <p:cNvSpPr txBox="1">
            <a:spLocks/>
          </p:cNvSpPr>
          <p:nvPr/>
        </p:nvSpPr>
        <p:spPr>
          <a:xfrm>
            <a:off x="2337271" y="161354"/>
            <a:ext cx="6491817" cy="8686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i="0" kern="1200">
                <a:solidFill>
                  <a:srgbClr val="00416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dirty="0"/>
              <a:t>Security Clearance Basics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DFAEE3D-1F92-484A-8165-C1D639A13BE9}"/>
              </a:ext>
            </a:extLst>
          </p:cNvPr>
          <p:cNvSpPr txBox="1">
            <a:spLocks/>
          </p:cNvSpPr>
          <p:nvPr/>
        </p:nvSpPr>
        <p:spPr>
          <a:xfrm>
            <a:off x="1974016" y="1389234"/>
            <a:ext cx="6491817" cy="5181785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D9A90F4-135B-B549-A570-3508DDC381CF}"/>
              </a:ext>
            </a:extLst>
          </p:cNvPr>
          <p:cNvSpPr txBox="1">
            <a:spLocks/>
          </p:cNvSpPr>
          <p:nvPr/>
        </p:nvSpPr>
        <p:spPr>
          <a:xfrm>
            <a:off x="2337270" y="1514862"/>
            <a:ext cx="6491817" cy="50644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1" i="0" kern="1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40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organizations manage this process?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2400" dirty="0">
              <a:solidFill>
                <a:srgbClr val="0040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707070"/>
              </a:buClr>
              <a:buFont typeface="Arial" panose="020B0604020202020204" pitchFamily="34" charset="0"/>
              <a:buAutoNum type="arabicParenR"/>
              <a:defRPr/>
            </a:pPr>
            <a:endParaRPr lang="en-US" altLang="en-US" sz="20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707070"/>
              </a:buClr>
              <a:buFont typeface="Wingdings" pitchFamily="2" charset="2"/>
              <a:buChar char="ü"/>
              <a:defRPr/>
            </a:pPr>
            <a:endParaRPr lang="en-US" sz="20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endParaRPr lang="en-US" sz="2800" b="0" dirty="0">
              <a:solidFill>
                <a:srgbClr val="7070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75449"/>
      </p:ext>
    </p:extLst>
  </p:cSld>
  <p:clrMapOvr>
    <a:masterClrMapping/>
  </p:clrMapOvr>
</p:sld>
</file>

<file path=ppt/theme/theme1.xml><?xml version="1.0" encoding="utf-8"?>
<a:theme xmlns:a="http://schemas.openxmlformats.org/drawingml/2006/main" name="Main Title Slides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C0255FB0-EE3A-B54F-AE76-11349CA13AEC}"/>
    </a:ext>
  </a:extLst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2.xml><?xml version="1.0" encoding="utf-8"?>
<a:theme xmlns:a="http://schemas.openxmlformats.org/drawingml/2006/main" name="1_Content Slides with blue / grey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1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3.xml><?xml version="1.0" encoding="utf-8"?>
<a:theme xmlns:a="http://schemas.openxmlformats.org/drawingml/2006/main" name="2_Content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4.xml><?xml version="1.0" encoding="utf-8"?>
<a:theme xmlns:a="http://schemas.openxmlformats.org/drawingml/2006/main" name="Content Slide with stripe and ar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5.xml><?xml version="1.0" encoding="utf-8"?>
<a:theme xmlns:a="http://schemas.openxmlformats.org/drawingml/2006/main" name="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6.xml><?xml version="1.0" encoding="utf-8"?>
<a:theme xmlns:a="http://schemas.openxmlformats.org/drawingml/2006/main" name="1_Title Slides with blue / blue text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7.xml><?xml version="1.0" encoding="utf-8"?>
<a:theme xmlns:a="http://schemas.openxmlformats.org/drawingml/2006/main" name="Title Slides w/ no art blue / grey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8.xml><?xml version="1.0" encoding="utf-8"?>
<a:theme xmlns:a="http://schemas.openxmlformats.org/drawingml/2006/main" name="Title Slides w/ no art blue / blu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ppt/theme/theme9.xml><?xml version="1.0" encoding="utf-8"?>
<a:theme xmlns:a="http://schemas.openxmlformats.org/drawingml/2006/main" name="Title Slide">
  <a:themeElements>
    <a:clrScheme name="USAA-EF CFS 1">
      <a:dk1>
        <a:srgbClr val="2E5597"/>
      </a:dk1>
      <a:lt1>
        <a:srgbClr val="FFFFFF"/>
      </a:lt1>
      <a:dk2>
        <a:srgbClr val="01416E"/>
      </a:dk2>
      <a:lt2>
        <a:srgbClr val="EFB40F"/>
      </a:lt2>
      <a:accent1>
        <a:srgbClr val="515151"/>
      </a:accent1>
      <a:accent2>
        <a:srgbClr val="517494"/>
      </a:accent2>
      <a:accent3>
        <a:srgbClr val="A5A5A5"/>
      </a:accent3>
      <a:accent4>
        <a:srgbClr val="FFC000"/>
      </a:accent4>
      <a:accent5>
        <a:srgbClr val="5C493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A-EF CFS Universal NARROW Template" id="{999B8A54-31A7-A641-A453-2D39367D5C38}" vid="{B854D9F3-6D4B-A34B-8C32-61B88E543A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1_Tema de Office</Template>
  <TotalTime>66980</TotalTime>
  <Words>1883</Words>
  <Application>Microsoft Office PowerPoint</Application>
  <PresentationFormat>Letter Paper (8.5x11 in)</PresentationFormat>
  <Paragraphs>379</Paragraphs>
  <Slides>40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Arial</vt:lpstr>
      <vt:lpstr>Arial Narrow</vt:lpstr>
      <vt:lpstr>Calibri</vt:lpstr>
      <vt:lpstr>Courier New</vt:lpstr>
      <vt:lpstr>Helvetica</vt:lpstr>
      <vt:lpstr>Wingdings</vt:lpstr>
      <vt:lpstr>Main Title Slides</vt:lpstr>
      <vt:lpstr>1_Content Slides with blue / blue text</vt:lpstr>
      <vt:lpstr>2_Content Slides with blue / blue text</vt:lpstr>
      <vt:lpstr>Content Slide with stripe and art</vt:lpstr>
      <vt:lpstr>Title Slides with blue / blue text</vt:lpstr>
      <vt:lpstr>1_Title Slides with blue / blue text</vt:lpstr>
      <vt:lpstr>Title Slides w/ no art blue / grey</vt:lpstr>
      <vt:lpstr>Title Slides w/ no art blue / blue</vt:lpstr>
      <vt:lpstr>Title Slide</vt:lpstr>
      <vt:lpstr>Custom Design</vt:lpstr>
      <vt:lpstr>Content Slides with blue / blue text</vt:lpstr>
      <vt:lpstr>1_Content Slides with blue / grey text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VROC Continuous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Break!</vt:lpstr>
      <vt:lpstr>Avoiding SORs/LOIs through  Credit and Debt Management</vt:lpstr>
      <vt:lpstr>PowerPoint Presentation</vt:lpstr>
      <vt:lpstr>Understanding Credit Reports</vt:lpstr>
      <vt:lpstr>Credit Report Contents</vt:lpstr>
      <vt:lpstr>Activity:  Credit Report Checklist, page 1</vt:lpstr>
      <vt:lpstr>PowerPoint Presentation</vt:lpstr>
      <vt:lpstr>PowerPoint Presentation</vt:lpstr>
      <vt:lpstr>The Credit Score</vt:lpstr>
      <vt:lpstr>The Five Components of a Credit Score</vt:lpstr>
      <vt:lpstr>Play to Win!  Focus on Highest Scoring Areas </vt:lpstr>
      <vt:lpstr>Strategies to Build Credit</vt:lpstr>
      <vt:lpstr>PowerPoint Presentation</vt:lpstr>
      <vt:lpstr>Strategies to IMPROVE Credit</vt:lpstr>
      <vt:lpstr>Protect Your Credit</vt:lpstr>
      <vt:lpstr>The Cost of Credit</vt:lpstr>
      <vt:lpstr>Where You Borrow</vt:lpstr>
      <vt:lpstr>PowerPoint Presentation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Justin Patton</dc:creator>
  <cp:lastModifiedBy>keith.bartolotta@veracity.it</cp:lastModifiedBy>
  <cp:revision>554</cp:revision>
  <cp:lastPrinted>2020-03-04T19:04:13Z</cp:lastPrinted>
  <dcterms:created xsi:type="dcterms:W3CDTF">2020-01-17T21:41:30Z</dcterms:created>
  <dcterms:modified xsi:type="dcterms:W3CDTF">2020-12-28T16:23:25Z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4075035</vt:lpwstr>
  </property>
  <property fmtid="{D5CDD505-2E9C-101B-9397-08002B2CF9AE}" pid="3" name="NXPowerLiteSettings">
    <vt:lpwstr>8900052003A000</vt:lpwstr>
  </property>
  <property fmtid="{D5CDD505-2E9C-101B-9397-08002B2CF9AE}" pid="4" name="NXPowerLiteVersion">
    <vt:lpwstr>D8.0.8</vt:lpwstr>
  </property>
</Properties>
</file>