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theme/theme4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  <p:sldMasterId id="2147483692" r:id="rId2"/>
    <p:sldMasterId id="2147483700" r:id="rId3"/>
    <p:sldMasterId id="2147483694" r:id="rId4"/>
    <p:sldMasterId id="2147483696" r:id="rId5"/>
    <p:sldMasterId id="2147483698" r:id="rId6"/>
    <p:sldMasterId id="2147483704" r:id="rId7"/>
  </p:sldMasterIdLst>
  <p:notesMasterIdLst>
    <p:notesMasterId r:id="rId31"/>
  </p:notesMasterIdLst>
  <p:sldIdLst>
    <p:sldId id="257" r:id="rId8"/>
    <p:sldId id="258" r:id="rId9"/>
    <p:sldId id="357" r:id="rId10"/>
    <p:sldId id="354" r:id="rId11"/>
    <p:sldId id="358" r:id="rId12"/>
    <p:sldId id="359" r:id="rId13"/>
    <p:sldId id="360" r:id="rId14"/>
    <p:sldId id="361" r:id="rId15"/>
    <p:sldId id="362" r:id="rId16"/>
    <p:sldId id="363" r:id="rId17"/>
    <p:sldId id="364" r:id="rId18"/>
    <p:sldId id="365" r:id="rId19"/>
    <p:sldId id="344" r:id="rId20"/>
    <p:sldId id="366" r:id="rId21"/>
    <p:sldId id="371" r:id="rId22"/>
    <p:sldId id="367" r:id="rId23"/>
    <p:sldId id="368" r:id="rId24"/>
    <p:sldId id="369" r:id="rId25"/>
    <p:sldId id="370" r:id="rId26"/>
    <p:sldId id="372" r:id="rId27"/>
    <p:sldId id="373" r:id="rId28"/>
    <p:sldId id="374" r:id="rId29"/>
    <p:sldId id="375" r:id="rId30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hrer, Sarah S CIV" initials="RSSC" lastIdx="55" clrIdx="0">
    <p:extLst>
      <p:ext uri="{19B8F6BF-5375-455C-9EA6-DF929625EA0E}">
        <p15:presenceInfo xmlns:p15="http://schemas.microsoft.com/office/powerpoint/2012/main" userId="S-1-5-21-4290293029-226652851-1696308051-3385421" providerId="AD"/>
      </p:ext>
    </p:extLst>
  </p:cmAuthor>
  <p:cmAuthor id="2" name="Ligtenberg, Rebecca J CIV" initials="LRJC" lastIdx="3" clrIdx="1">
    <p:extLst>
      <p:ext uri="{19B8F6BF-5375-455C-9EA6-DF929625EA0E}">
        <p15:presenceInfo xmlns:p15="http://schemas.microsoft.com/office/powerpoint/2012/main" userId="S-1-5-21-4290293029-226652851-1696308051-3334542" providerId="AD"/>
      </p:ext>
    </p:extLst>
  </p:cmAuthor>
  <p:cmAuthor id="3" name="Alexis Baldwin" initials="AB" lastIdx="2" clrIdx="2">
    <p:extLst>
      <p:ext uri="{19B8F6BF-5375-455C-9EA6-DF929625EA0E}">
        <p15:presenceInfo xmlns:p15="http://schemas.microsoft.com/office/powerpoint/2012/main" userId="S::abaldwin@mvculture.com::5d847e38-8832-4824-81bb-8b8aeb2545f7" providerId="AD"/>
      </p:ext>
    </p:extLst>
  </p:cmAuthor>
  <p:cmAuthor id="4" name="Sean M. Wood" initials="SMW" lastIdx="10" clrIdx="3">
    <p:extLst>
      <p:ext uri="{19B8F6BF-5375-455C-9EA6-DF929625EA0E}">
        <p15:presenceInfo xmlns:p15="http://schemas.microsoft.com/office/powerpoint/2012/main" userId="S::swood@bdcs.org::896c9583-28c3-44ae-bbe6-74363fb4390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F6F"/>
    <a:srgbClr val="707070"/>
    <a:srgbClr val="004071"/>
    <a:srgbClr val="2C5D85"/>
    <a:srgbClr val="17406F"/>
    <a:srgbClr val="0F6509"/>
    <a:srgbClr val="FFFFFF"/>
    <a:srgbClr val="004072"/>
    <a:srgbClr val="00416D"/>
    <a:srgbClr val="64AB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34"/>
    <p:restoredTop sz="94966"/>
  </p:normalViewPr>
  <p:slideViewPr>
    <p:cSldViewPr snapToGrid="0" snapToObjects="1">
      <p:cViewPr varScale="1">
        <p:scale>
          <a:sx n="68" d="100"/>
          <a:sy n="68" d="100"/>
        </p:scale>
        <p:origin x="1434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commentAuthors" Target="commentAuthor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theme" Target="theme/theme1.xml"/><Relationship Id="rId8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361758-31DB-7346-A47A-08F2E4FB7426}" type="datetimeFigureOut">
              <a:rPr lang="en-US" smtClean="0"/>
              <a:t>12/28/2020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2596F-E22E-0141-A682-00837A663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7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itl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2561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4EF9F-041F-A048-B125-B6FFAB6C4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F15B10-413A-8F49-A9C7-9577A5F1C2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A65FBD-AD12-4242-891A-2FE2F0C47305}" type="slidenum">
              <a:rPr lang="es-MX" smtClean="0"/>
              <a:pPr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92613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master with stripe su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3F23108B-2776-1945-A5DD-3E79030DFA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59557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CA65FBD-AD12-4242-891A-2FE2F0C47305}" type="slidenum">
              <a:rPr lang="es-MX" smtClean="0"/>
              <a:pPr/>
              <a:t>‹#›</a:t>
            </a:fld>
            <a:endParaRPr lang="es-MX" dirty="0"/>
          </a:p>
        </p:txBody>
      </p:sp>
      <p:sp>
        <p:nvSpPr>
          <p:cNvPr id="7" name="Title Placeholder 2">
            <a:extLst>
              <a:ext uri="{FF2B5EF4-FFF2-40B4-BE49-F238E27FC236}">
                <a16:creationId xmlns:a16="http://schemas.microsoft.com/office/drawing/2014/main" id="{65FBDB45-38CD-8349-9A04-891C64A8C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7271" y="113299"/>
            <a:ext cx="64918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45D0736-297F-8949-976E-A40F77CDD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7271" y="1563856"/>
            <a:ext cx="649181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50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25" indent="-171442">
              <a:buFont typeface="Wingdings" pitchFamily="2" charset="2"/>
              <a:buChar char="ü"/>
              <a:defRPr sz="2000" b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07" indent="-171442">
              <a:buFont typeface="Courier New" panose="02070309020205020404" pitchFamily="49" charset="0"/>
              <a:buChar char="o"/>
              <a:defRPr sz="1800" b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090" indent="-171442">
              <a:buFont typeface="Courier New" panose="02070309020205020404" pitchFamily="49" charset="0"/>
              <a:buChar char="o"/>
              <a:defRPr sz="1600" b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2974" indent="-171442">
              <a:buFont typeface="Courier New" panose="02070309020205020404" pitchFamily="49" charset="0"/>
              <a:buChar char="o"/>
              <a:defRPr sz="1400" b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2328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master with stripe su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9868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Slide master with stripe su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6">
            <a:extLst>
              <a:ext uri="{FF2B5EF4-FFF2-40B4-BE49-F238E27FC236}">
                <a16:creationId xmlns:a16="http://schemas.microsoft.com/office/drawing/2014/main" id="{18F52025-F664-864C-B660-1BCA972B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5701" y="58368"/>
            <a:ext cx="5121001" cy="98120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B6E55863-14F0-B544-B5A2-8E66770F8A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82434" y="2020773"/>
            <a:ext cx="4486275" cy="237218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500">
                <a:solidFill>
                  <a:srgbClr val="17406F"/>
                </a:solidFill>
                <a:latin typeface="Arial" charset="0"/>
                <a:ea typeface="Arial" charset="0"/>
                <a:cs typeface="Arial" charset="0"/>
              </a:defRPr>
            </a:lvl1pPr>
            <a:lvl2pPr marL="514350" indent="-171450">
              <a:buFont typeface="Wingdings" pitchFamily="2" charset="2"/>
              <a:buChar char="ü"/>
              <a:defRPr sz="2000" b="0">
                <a:solidFill>
                  <a:srgbClr val="17406F"/>
                </a:solidFill>
                <a:latin typeface="Arial" charset="0"/>
                <a:ea typeface="Arial" charset="0"/>
                <a:cs typeface="Arial" charset="0"/>
              </a:defRPr>
            </a:lvl2pPr>
            <a:lvl3pPr marL="857250" indent="-171450">
              <a:buFont typeface="Courier New" panose="02070309020205020404" pitchFamily="49" charset="0"/>
              <a:buChar char="o"/>
              <a:defRPr sz="1800" b="0">
                <a:solidFill>
                  <a:srgbClr val="17406F"/>
                </a:solidFill>
                <a:latin typeface="Arial" charset="0"/>
                <a:ea typeface="Arial" charset="0"/>
                <a:cs typeface="Arial" charset="0"/>
              </a:defRPr>
            </a:lvl3pPr>
            <a:lvl4pPr marL="1200150" indent="-171450">
              <a:buFont typeface="Courier New" panose="02070309020205020404" pitchFamily="49" charset="0"/>
              <a:buChar char="o"/>
              <a:defRPr sz="1600" b="0">
                <a:solidFill>
                  <a:srgbClr val="17406F"/>
                </a:solidFill>
                <a:latin typeface="Arial" charset="0"/>
                <a:ea typeface="Arial" charset="0"/>
                <a:cs typeface="Arial" charset="0"/>
              </a:defRPr>
            </a:lvl4pPr>
            <a:lvl5pPr marL="1543050" indent="-171450">
              <a:buFont typeface="Courier New" panose="02070309020205020404" pitchFamily="49" charset="0"/>
              <a:buChar char="o"/>
              <a:defRPr sz="1400" b="0">
                <a:solidFill>
                  <a:srgbClr val="17406F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0703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with stripe and a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817BAAE-914C-574C-AE0C-27A4755927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4635"/>
            <a:ext cx="2079579" cy="2049870"/>
          </a:xfrm>
          <a:prstGeom prst="rect">
            <a:avLst/>
          </a:prstGeom>
        </p:spPr>
      </p:pic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3F01AE71-644F-AA41-944F-C0BA647DCA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557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rgbClr val="003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CA65FBD-AD12-4242-891A-2FE2F0C47305}" type="slidenum">
              <a:rPr lang="es-MX" smtClean="0"/>
              <a:pPr/>
              <a:t>‹#›</a:t>
            </a:fld>
            <a:endParaRPr lang="es-MX" dirty="0"/>
          </a:p>
        </p:txBody>
      </p:sp>
      <p:sp>
        <p:nvSpPr>
          <p:cNvPr id="7" name="Title Placeholder 2">
            <a:extLst>
              <a:ext uri="{FF2B5EF4-FFF2-40B4-BE49-F238E27FC236}">
                <a16:creationId xmlns:a16="http://schemas.microsoft.com/office/drawing/2014/main" id="{FB754B36-19BD-6045-9385-72F09E8D6E0C}"/>
              </a:ext>
            </a:extLst>
          </p:cNvPr>
          <p:cNvSpPr txBox="1">
            <a:spLocks/>
          </p:cNvSpPr>
          <p:nvPr userDrawn="1"/>
        </p:nvSpPr>
        <p:spPr>
          <a:xfrm>
            <a:off x="2337271" y="113299"/>
            <a:ext cx="64918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rgbClr val="00416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70F241A-4A43-B049-9680-CB3B48480DD6}"/>
              </a:ext>
            </a:extLst>
          </p:cNvPr>
          <p:cNvSpPr txBox="1">
            <a:spLocks/>
          </p:cNvSpPr>
          <p:nvPr userDrawn="1"/>
        </p:nvSpPr>
        <p:spPr>
          <a:xfrm>
            <a:off x="2337271" y="1563856"/>
            <a:ext cx="649181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500" b="1" i="0" kern="1200">
                <a:solidFill>
                  <a:srgbClr val="70707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25" indent="-171442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Wingdings" pitchFamily="2" charset="2"/>
              <a:buChar char="ü"/>
              <a:defRPr sz="2000" b="0" i="0" kern="1200">
                <a:solidFill>
                  <a:srgbClr val="70707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07" indent="-171442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Courier New" panose="02070309020205020404" pitchFamily="49" charset="0"/>
              <a:buChar char="o"/>
              <a:defRPr sz="1800" b="0" i="0" kern="1200">
                <a:solidFill>
                  <a:srgbClr val="70707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090" indent="-171442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Courier New" panose="02070309020205020404" pitchFamily="49" charset="0"/>
              <a:buChar char="o"/>
              <a:defRPr sz="1600" b="0" i="0" kern="1200">
                <a:solidFill>
                  <a:srgbClr val="70707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2974" indent="-171442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Courier New" panose="02070309020205020404" pitchFamily="49" charset="0"/>
              <a:buChar char="o"/>
              <a:defRPr sz="1400" b="0" i="0" kern="1200">
                <a:solidFill>
                  <a:srgbClr val="70707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3F6F"/>
                </a:solidFill>
              </a:rPr>
              <a:t>Click to edit Master text styles</a:t>
            </a:r>
          </a:p>
          <a:p>
            <a:pPr lvl="1"/>
            <a:r>
              <a:rPr lang="en-US" dirty="0">
                <a:solidFill>
                  <a:srgbClr val="003F6F"/>
                </a:solidFill>
              </a:rPr>
              <a:t>Second level</a:t>
            </a:r>
          </a:p>
          <a:p>
            <a:pPr lvl="2"/>
            <a:r>
              <a:rPr lang="en-US" dirty="0">
                <a:solidFill>
                  <a:srgbClr val="003F6F"/>
                </a:solidFill>
              </a:rPr>
              <a:t>Third level</a:t>
            </a:r>
          </a:p>
          <a:p>
            <a:pPr lvl="3"/>
            <a:r>
              <a:rPr lang="en-US" dirty="0">
                <a:solidFill>
                  <a:srgbClr val="003F6F"/>
                </a:solidFill>
              </a:rPr>
              <a:t>Fourth level</a:t>
            </a:r>
          </a:p>
          <a:p>
            <a:pPr lvl="4"/>
            <a:r>
              <a:rPr lang="en-US" dirty="0">
                <a:solidFill>
                  <a:srgbClr val="003F6F"/>
                </a:solidFill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9587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s with blue / blue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ADE463C3-A440-3B40-9CBA-455F9B74F9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59557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CA65FBD-AD12-4242-891A-2FE2F0C47305}" type="slidenum">
              <a:rPr lang="es-MX" smtClean="0"/>
              <a:pPr/>
              <a:t>‹#›</a:t>
            </a:fld>
            <a:endParaRPr lang="es-MX" dirty="0"/>
          </a:p>
        </p:txBody>
      </p:sp>
      <p:sp>
        <p:nvSpPr>
          <p:cNvPr id="6" name="Title Placeholder 2">
            <a:extLst>
              <a:ext uri="{FF2B5EF4-FFF2-40B4-BE49-F238E27FC236}">
                <a16:creationId xmlns:a16="http://schemas.microsoft.com/office/drawing/2014/main" id="{98B9FEE3-37AF-4242-8D8D-08BB1CFF2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7271" y="113299"/>
            <a:ext cx="64918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3406EFB4-AB45-C94E-8E74-D76A7C655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7271" y="1563856"/>
            <a:ext cx="649181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50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25" indent="-171442">
              <a:buFont typeface="Wingdings" pitchFamily="2" charset="2"/>
              <a:buChar char="ü"/>
              <a:defRPr sz="2000" b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07" indent="-171442">
              <a:buFont typeface="Courier New" panose="02070309020205020404" pitchFamily="49" charset="0"/>
              <a:buChar char="o"/>
              <a:defRPr sz="1800" b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090" indent="-171442">
              <a:buFont typeface="Courier New" panose="02070309020205020404" pitchFamily="49" charset="0"/>
              <a:buChar char="o"/>
              <a:defRPr sz="1600" b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2974" indent="-171442">
              <a:buFont typeface="Courier New" panose="02070309020205020404" pitchFamily="49" charset="0"/>
              <a:buChar char="o"/>
              <a:defRPr sz="1400" b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A60D489C-A63E-4A47-9FC7-E17A47D179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2017776"/>
          </a:xfrm>
          <a:prstGeom prst="rect">
            <a:avLst/>
          </a:prstGeom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969C2D06-0296-0B4F-A029-7D19F019264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29600" y="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0470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53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tif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tiff"/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f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6E7517D-C22C-9846-9D6D-EDE67F7415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Placeholder 7">
            <a:extLst>
              <a:ext uri="{FF2B5EF4-FFF2-40B4-BE49-F238E27FC236}">
                <a16:creationId xmlns:a16="http://schemas.microsoft.com/office/drawing/2014/main" id="{CD5ED599-289C-9442-A190-D6A5EC608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138" y="3785290"/>
            <a:ext cx="32233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9568772-FC09-3C42-AA72-DF8BFB96ADD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29600" y="-343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216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rgbClr val="003F6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E96292-2E05-754F-B876-B954BF1DF4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557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CA65FBD-AD12-4242-891A-2FE2F0C47305}" type="slidenum">
              <a:rPr lang="es-MX" smtClean="0"/>
              <a:pPr/>
              <a:t>‹#›</a:t>
            </a:fld>
            <a:endParaRPr lang="es-MX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40256E-6AE7-8342-B08A-E12CFB47D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29600" y="0"/>
            <a:ext cx="914400" cy="914400"/>
          </a:xfrm>
          <a:prstGeom prst="rect">
            <a:avLst/>
          </a:prstGeom>
        </p:spPr>
      </p:pic>
      <p:sp>
        <p:nvSpPr>
          <p:cNvPr id="10" name="Title Placeholder 2">
            <a:extLst>
              <a:ext uri="{FF2B5EF4-FFF2-40B4-BE49-F238E27FC236}">
                <a16:creationId xmlns:a16="http://schemas.microsoft.com/office/drawing/2014/main" id="{584ED214-643F-E245-9B76-3A6ACB05E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551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52F79A6-494D-8C4E-9F28-21CCEEE8B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95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11A62D4-8636-0843-ACF2-9279A4B349F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075" y="974066"/>
            <a:ext cx="2133600" cy="491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732195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i="0" kern="1200">
          <a:solidFill>
            <a:srgbClr val="00416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500" b="1" i="0" kern="1200">
          <a:solidFill>
            <a:srgbClr val="70707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" pitchFamily="2" charset="2"/>
        <a:buChar char="ü"/>
        <a:defRPr sz="2000" b="0" i="0" kern="1200">
          <a:solidFill>
            <a:srgbClr val="70707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Courier New" panose="02070309020205020404" pitchFamily="49" charset="0"/>
        <a:buChar char="o"/>
        <a:defRPr sz="1800" b="0" i="0" kern="1200">
          <a:solidFill>
            <a:srgbClr val="70707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Courier New" panose="02070309020205020404" pitchFamily="49" charset="0"/>
        <a:buChar char="o"/>
        <a:defRPr sz="1600" b="0" i="0" kern="1200">
          <a:solidFill>
            <a:srgbClr val="70707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Courier New" panose="02070309020205020404" pitchFamily="49" charset="0"/>
        <a:buChar char="o"/>
        <a:defRPr sz="1400" b="0" i="0" kern="1200">
          <a:solidFill>
            <a:srgbClr val="70707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538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2">
            <a:extLst>
              <a:ext uri="{FF2B5EF4-FFF2-40B4-BE49-F238E27FC236}">
                <a16:creationId xmlns:a16="http://schemas.microsoft.com/office/drawing/2014/main" id="{5D2505E1-5EEF-0943-A8DC-0D4E4271A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551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Marcador de número de diapositiva 5">
            <a:extLst>
              <a:ext uri="{FF2B5EF4-FFF2-40B4-BE49-F238E27FC236}">
                <a16:creationId xmlns:a16="http://schemas.microsoft.com/office/drawing/2014/main" id="{63E96292-2E05-754F-B876-B954BF1DF4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557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003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CA65FBD-AD12-4242-891A-2FE2F0C47305}" type="slidenum">
              <a:rPr lang="es-MX" smtClean="0"/>
              <a:pPr/>
              <a:t>‹#›</a:t>
            </a:fld>
            <a:endParaRPr lang="es-MX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075" y="974066"/>
            <a:ext cx="2133600" cy="4914900"/>
          </a:xfrm>
          <a:prstGeom prst="rect">
            <a:avLst/>
          </a:prstGeom>
        </p:spPr>
      </p:pic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11CA350F-B62D-C049-909B-ACEB3B37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95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5AE25AF-F88D-AC46-AA14-DC43D25A51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29600" y="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81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i="0" kern="1200">
          <a:solidFill>
            <a:srgbClr val="00416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500" b="1" i="0" kern="1200">
          <a:solidFill>
            <a:srgbClr val="003F6F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" pitchFamily="2" charset="2"/>
        <a:buChar char="ü"/>
        <a:defRPr sz="2000" b="0" i="0" kern="1200">
          <a:solidFill>
            <a:srgbClr val="003F6F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Courier New" panose="02070309020205020404" pitchFamily="49" charset="0"/>
        <a:buChar char="o"/>
        <a:defRPr sz="1800" b="0" i="0" kern="1200">
          <a:solidFill>
            <a:srgbClr val="003F6F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Courier New" panose="02070309020205020404" pitchFamily="49" charset="0"/>
        <a:buChar char="o"/>
        <a:defRPr sz="1600" b="0" i="0" kern="1200">
          <a:solidFill>
            <a:srgbClr val="003F6F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Courier New" panose="02070309020205020404" pitchFamily="49" charset="0"/>
        <a:buChar char="o"/>
        <a:defRPr sz="1400" b="0" i="0" kern="1200">
          <a:solidFill>
            <a:srgbClr val="003F6F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538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A997831-F357-0844-9A36-37BF2E8F89E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2017776"/>
          </a:xfrm>
          <a:prstGeom prst="rect">
            <a:avLst/>
          </a:prstGeom>
        </p:spPr>
      </p:pic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03BD7D7C-F4A0-BA42-92C0-BEE367BDCDF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29600" y="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141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b="1" i="0" kern="1200">
          <a:solidFill>
            <a:srgbClr val="00416D"/>
          </a:solidFill>
          <a:latin typeface="Helvetica" pitchFamily="2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1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b="1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b="1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538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lose up of a logo&#10;&#10;Description automatically generated">
            <a:extLst>
              <a:ext uri="{FF2B5EF4-FFF2-40B4-BE49-F238E27FC236}">
                <a16:creationId xmlns:a16="http://schemas.microsoft.com/office/drawing/2014/main" id="{A76EB581-EB4B-F943-8E3E-AA6F2F6902D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2017776"/>
          </a:xfrm>
          <a:prstGeom prst="rect">
            <a:avLst/>
          </a:prstGeom>
        </p:spPr>
      </p:pic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C2547764-8277-9E47-B423-36F89F038E7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29600" y="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525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706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b="1" i="0" kern="1200">
          <a:solidFill>
            <a:srgbClr val="00416D"/>
          </a:solidFill>
          <a:latin typeface="Helvetica" pitchFamily="2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1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b="1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b="1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538" userDrawn="1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58181D2C-F490-4140-8922-36D4B35BFCD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58611" cy="9586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7AFEC60-F1B9-CD49-9C01-88DD206058F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2000" y="1051982"/>
            <a:ext cx="6270171" cy="203406"/>
          </a:xfrm>
          <a:prstGeom prst="rect">
            <a:avLst/>
          </a:prstGeom>
        </p:spPr>
      </p:pic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5D5037E6-922F-194E-983B-222ACCEA44F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29600" y="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546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b="1" i="0" kern="1200">
          <a:solidFill>
            <a:srgbClr val="00416D"/>
          </a:solidFill>
          <a:latin typeface="Helvetica" pitchFamily="2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1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b="1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b="1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538" userDrawn="1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3204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b="1" i="0" kern="1200">
          <a:solidFill>
            <a:srgbClr val="00416D"/>
          </a:solidFill>
          <a:latin typeface="Helvetica" pitchFamily="2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1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b="1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b="1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53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7" Type="http://schemas.openxmlformats.org/officeDocument/2006/relationships/image" Target="../media/image26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5.emf"/><Relationship Id="rId5" Type="http://schemas.openxmlformats.org/officeDocument/2006/relationships/image" Target="../media/image24.emf"/><Relationship Id="rId4" Type="http://schemas.openxmlformats.org/officeDocument/2006/relationships/image" Target="../media/image23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7">
            <a:extLst>
              <a:ext uri="{FF2B5EF4-FFF2-40B4-BE49-F238E27FC236}">
                <a16:creationId xmlns:a16="http://schemas.microsoft.com/office/drawing/2014/main" id="{2AB520DA-0CE5-ED4D-9A5D-BE8773504697}"/>
              </a:ext>
            </a:extLst>
          </p:cNvPr>
          <p:cNvSpPr txBox="1">
            <a:spLocks/>
          </p:cNvSpPr>
          <p:nvPr/>
        </p:nvSpPr>
        <p:spPr>
          <a:xfrm>
            <a:off x="7774292" y="68580"/>
            <a:ext cx="1306854" cy="1173480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kern="1200">
                <a:solidFill>
                  <a:schemeClr val="bg1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CFS</a:t>
            </a:r>
          </a:p>
          <a:p>
            <a:pPr algn="r">
              <a:lnSpc>
                <a:spcPct val="100000"/>
              </a:lnSpc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B7AFB98-2F4E-654C-B9C2-161D41A71A62}"/>
              </a:ext>
            </a:extLst>
          </p:cNvPr>
          <p:cNvGrpSpPr/>
          <p:nvPr/>
        </p:nvGrpSpPr>
        <p:grpSpPr>
          <a:xfrm>
            <a:off x="4572000" y="4583476"/>
            <a:ext cx="3819526" cy="131360"/>
            <a:chOff x="6096000" y="4968301"/>
            <a:chExt cx="5092701" cy="17514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1794457C-1D94-0A4E-BE03-B62C78307F2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096000" y="4968301"/>
              <a:ext cx="5092701" cy="175146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90C9447-A6F2-B14D-AA0D-F7371E1F30B4}"/>
                </a:ext>
              </a:extLst>
            </p:cNvPr>
            <p:cNvSpPr/>
            <p:nvPr/>
          </p:nvSpPr>
          <p:spPr>
            <a:xfrm>
              <a:off x="7916449" y="4968301"/>
              <a:ext cx="801666" cy="87573"/>
            </a:xfrm>
            <a:prstGeom prst="rect">
              <a:avLst/>
            </a:prstGeom>
            <a:solidFill>
              <a:srgbClr val="1740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</p:grpSp>
      <p:sp>
        <p:nvSpPr>
          <p:cNvPr id="8" name="Title Placeholder 7">
            <a:extLst>
              <a:ext uri="{FF2B5EF4-FFF2-40B4-BE49-F238E27FC236}">
                <a16:creationId xmlns:a16="http://schemas.microsoft.com/office/drawing/2014/main" id="{AFE70934-B8A0-D447-A51F-514A763983B4}"/>
              </a:ext>
            </a:extLst>
          </p:cNvPr>
          <p:cNvSpPr txBox="1">
            <a:spLocks/>
          </p:cNvSpPr>
          <p:nvPr/>
        </p:nvSpPr>
        <p:spPr>
          <a:xfrm>
            <a:off x="4766286" y="3643533"/>
            <a:ext cx="4455085" cy="157976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kern="1200">
                <a:solidFill>
                  <a:schemeClr val="bg1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pPr>
              <a:lnSpc>
                <a:spcPct val="75000"/>
              </a:lnSpc>
              <a:defRPr/>
            </a:pPr>
            <a:r>
              <a:rPr lang="en-US" sz="3600" dirty="0">
                <a:solidFill>
                  <a:srgbClr val="1740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Instructional</a:t>
            </a:r>
          </a:p>
          <a:p>
            <a:pPr>
              <a:lnSpc>
                <a:spcPct val="75000"/>
              </a:lnSpc>
              <a:defRPr/>
            </a:pPr>
            <a:r>
              <a:rPr lang="en-US" sz="3600" dirty="0">
                <a:solidFill>
                  <a:srgbClr val="1740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Techniques</a:t>
            </a:r>
          </a:p>
        </p:txBody>
      </p:sp>
    </p:spTree>
    <p:extLst>
      <p:ext uri="{BB962C8B-B14F-4D97-AF65-F5344CB8AC3E}">
        <p14:creationId xmlns:p14="http://schemas.microsoft.com/office/powerpoint/2010/main" val="565321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BDA10-BFCA-914A-B3FB-17C6F849D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Highlighting Important Points</a:t>
            </a: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9EA08311-22F4-7542-B9CB-ABAB65B33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1678" y="2108530"/>
            <a:ext cx="36592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</a:t>
            </a:r>
          </a:p>
        </p:txBody>
      </p:sp>
      <p:sp>
        <p:nvSpPr>
          <p:cNvPr id="15" name="TextBox 5">
            <a:extLst>
              <a:ext uri="{FF2B5EF4-FFF2-40B4-BE49-F238E27FC236}">
                <a16:creationId xmlns:a16="http://schemas.microsoft.com/office/drawing/2014/main" id="{1A42EAD7-7541-C14C-B8D8-1A591592F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9606" y="2108530"/>
            <a:ext cx="8520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>
              <a:buNone/>
              <a:defRPr/>
            </a:pPr>
            <a:r>
              <a:rPr lang="en-US" sz="2400" dirty="0">
                <a:solidFill>
                  <a:srgbClr val="0F650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AD68724-1BBC-AC41-98B9-DFFD6E253A9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20646" y="2108529"/>
            <a:ext cx="428301" cy="428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E6E2A09-EBE2-1A47-8714-11B7CFF4368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32718" y="2108529"/>
            <a:ext cx="428300" cy="428300"/>
          </a:xfrm>
          <a:prstGeom prst="rect">
            <a:avLst/>
          </a:prstGeom>
        </p:spPr>
      </p:pic>
      <p:sp>
        <p:nvSpPr>
          <p:cNvPr id="12" name="TextBox 5">
            <a:extLst>
              <a:ext uri="{FF2B5EF4-FFF2-40B4-BE49-F238E27FC236}">
                <a16:creationId xmlns:a16="http://schemas.microsoft.com/office/drawing/2014/main" id="{F867E3DD-E39F-2F49-91D5-43C92B8CCF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6788" y="2806136"/>
            <a:ext cx="329322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 marL="285750" indent="-285750">
              <a:buClr>
                <a:srgbClr val="FF0000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Insist on delivering every point you believe should </a:t>
            </a:r>
            <a:b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made</a:t>
            </a: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33E00E71-82E1-B744-BBD2-6690198B8E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904" y="2795920"/>
            <a:ext cx="3580408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>
              <a:buClr>
                <a:srgbClr val="0F650A"/>
              </a:buClr>
              <a:buNone/>
            </a:pPr>
            <a:r>
              <a:rPr lang="en-US" altLang="en-MX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memory aids for important points, for example: </a:t>
            </a:r>
          </a:p>
          <a:p>
            <a:pPr marL="342900" indent="-342900">
              <a:buClr>
                <a:srgbClr val="0F650A"/>
              </a:buClr>
            </a:pPr>
            <a:r>
              <a:rPr lang="en-US" altLang="en-MX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Starting with the most important content </a:t>
            </a:r>
          </a:p>
          <a:p>
            <a:pPr marL="342900" indent="-342900">
              <a:buClr>
                <a:srgbClr val="0F650A"/>
              </a:buClr>
            </a:pPr>
            <a:endParaRPr lang="en-US" altLang="en-MX" sz="2000" b="0" dirty="0">
              <a:solidFill>
                <a:srgbClr val="70707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0F650A"/>
              </a:buClr>
            </a:pPr>
            <a:r>
              <a:rPr lang="en-US" altLang="en-MX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Repeating it and relating it </a:t>
            </a:r>
          </a:p>
          <a:p>
            <a:pPr marL="342900" indent="-342900">
              <a:buClr>
                <a:srgbClr val="0F650A"/>
              </a:buClr>
            </a:pPr>
            <a:endParaRPr lang="en-US" altLang="en-MX" sz="2000" b="0" dirty="0">
              <a:solidFill>
                <a:srgbClr val="70707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0F650A"/>
              </a:buClr>
            </a:pPr>
            <a:r>
              <a:rPr lang="en-US" altLang="en-MX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Providing organizers such as outlines, flowcharts, acronyms, and chunking </a:t>
            </a:r>
          </a:p>
        </p:txBody>
      </p:sp>
    </p:spTree>
    <p:extLst>
      <p:ext uri="{BB962C8B-B14F-4D97-AF65-F5344CB8AC3E}">
        <p14:creationId xmlns:p14="http://schemas.microsoft.com/office/powerpoint/2010/main" val="705992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BDA10-BFCA-914A-B3FB-17C6F849D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7271" y="-41824"/>
            <a:ext cx="6491817" cy="1325563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dirty="0"/>
              <a:t>Using Movement in the Classroom</a:t>
            </a: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9EA08311-22F4-7542-B9CB-ABAB65B33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1678" y="2108530"/>
            <a:ext cx="3659298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>
              <a:buNone/>
              <a:defRPr/>
            </a:pPr>
            <a:r>
              <a:rPr lang="en-US" sz="2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</a:t>
            </a:r>
          </a:p>
        </p:txBody>
      </p:sp>
      <p:sp>
        <p:nvSpPr>
          <p:cNvPr id="15" name="TextBox 5">
            <a:extLst>
              <a:ext uri="{FF2B5EF4-FFF2-40B4-BE49-F238E27FC236}">
                <a16:creationId xmlns:a16="http://schemas.microsoft.com/office/drawing/2014/main" id="{1A42EAD7-7541-C14C-B8D8-1A591592F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9606" y="2108530"/>
            <a:ext cx="85209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>
              <a:buNone/>
              <a:defRPr/>
            </a:pPr>
            <a:r>
              <a:rPr lang="en-US" sz="2500" dirty="0">
                <a:solidFill>
                  <a:srgbClr val="0F650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AD68724-1BBC-AC41-98B9-DFFD6E253A9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20646" y="2108529"/>
            <a:ext cx="428301" cy="428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E6E2A09-EBE2-1A47-8714-11B7CFF4368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32718" y="2108529"/>
            <a:ext cx="428300" cy="428300"/>
          </a:xfrm>
          <a:prstGeom prst="rect">
            <a:avLst/>
          </a:prstGeom>
        </p:spPr>
      </p:pic>
      <p:sp>
        <p:nvSpPr>
          <p:cNvPr id="10" name="TextBox 5">
            <a:extLst>
              <a:ext uri="{FF2B5EF4-FFF2-40B4-BE49-F238E27FC236}">
                <a16:creationId xmlns:a16="http://schemas.microsoft.com/office/drawing/2014/main" id="{370A0FCC-7EF5-5D45-A756-7E92B720C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6788" y="2806136"/>
            <a:ext cx="3293228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 marL="285750" indent="-285750">
              <a:buClr>
                <a:srgbClr val="FF0000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 in one place in the classroom</a:t>
            </a:r>
          </a:p>
          <a:p>
            <a:pPr marL="285750" indent="-285750">
              <a:buClr>
                <a:srgbClr val="FF0000"/>
              </a:buClr>
              <a:defRPr/>
            </a:pPr>
            <a:endParaRPr lang="en-US" sz="2000" b="0" dirty="0">
              <a:solidFill>
                <a:srgbClr val="70707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FF0000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afraid to go close to participants </a:t>
            </a: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72841599-124B-394A-8219-C5CF9A35C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904" y="2795920"/>
            <a:ext cx="3812632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 marL="285750" indent="-285750">
              <a:buClr>
                <a:srgbClr val="0F650A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Move close to students</a:t>
            </a:r>
          </a:p>
          <a:p>
            <a:pPr marL="285750" indent="-285750">
              <a:buClr>
                <a:srgbClr val="0F650A"/>
              </a:buClr>
              <a:defRPr/>
            </a:pPr>
            <a:endParaRPr lang="en-US" sz="2000" b="0" dirty="0">
              <a:solidFill>
                <a:srgbClr val="70707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0F650A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 directly at each participant throughout the class (Eye contact is important) </a:t>
            </a:r>
          </a:p>
        </p:txBody>
      </p:sp>
    </p:spTree>
    <p:extLst>
      <p:ext uri="{BB962C8B-B14F-4D97-AF65-F5344CB8AC3E}">
        <p14:creationId xmlns:p14="http://schemas.microsoft.com/office/powerpoint/2010/main" val="1119438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BDA10-BFCA-914A-B3FB-17C6F849D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7271" y="-46051"/>
            <a:ext cx="6491817" cy="1325563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dirty="0"/>
              <a:t>Using Questions to Generate Discussion</a:t>
            </a: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9EA08311-22F4-7542-B9CB-ABAB65B33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1678" y="2034379"/>
            <a:ext cx="3659298" cy="67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>
              <a:lnSpc>
                <a:spcPct val="75000"/>
              </a:lnSpc>
              <a:spcBef>
                <a:spcPts val="0"/>
              </a:spcBef>
              <a:buNone/>
              <a:defRPr/>
            </a:pPr>
            <a:r>
              <a:rPr lang="en-US" sz="2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 </a:t>
            </a:r>
          </a:p>
          <a:p>
            <a:pPr>
              <a:lnSpc>
                <a:spcPct val="75000"/>
              </a:lnSpc>
              <a:spcBef>
                <a:spcPts val="0"/>
              </a:spcBef>
              <a:buNone/>
              <a:defRPr/>
            </a:pPr>
            <a:r>
              <a:rPr lang="en-US" sz="2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afraid to</a:t>
            </a:r>
          </a:p>
        </p:txBody>
      </p:sp>
      <p:sp>
        <p:nvSpPr>
          <p:cNvPr id="15" name="TextBox 5">
            <a:extLst>
              <a:ext uri="{FF2B5EF4-FFF2-40B4-BE49-F238E27FC236}">
                <a16:creationId xmlns:a16="http://schemas.microsoft.com/office/drawing/2014/main" id="{1A42EAD7-7541-C14C-B8D8-1A591592F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9606" y="2108530"/>
            <a:ext cx="85209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>
              <a:buNone/>
              <a:defRPr/>
            </a:pPr>
            <a:r>
              <a:rPr lang="en-US" sz="2500" dirty="0">
                <a:solidFill>
                  <a:srgbClr val="0F650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AD68724-1BBC-AC41-98B9-DFFD6E253A9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20646" y="2108529"/>
            <a:ext cx="428301" cy="428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E6E2A09-EBE2-1A47-8714-11B7CFF4368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32718" y="2108529"/>
            <a:ext cx="428300" cy="428300"/>
          </a:xfrm>
          <a:prstGeom prst="rect">
            <a:avLst/>
          </a:prstGeom>
        </p:spPr>
      </p:pic>
      <p:sp>
        <p:nvSpPr>
          <p:cNvPr id="12" name="TextBox 5">
            <a:extLst>
              <a:ext uri="{FF2B5EF4-FFF2-40B4-BE49-F238E27FC236}">
                <a16:creationId xmlns:a16="http://schemas.microsoft.com/office/drawing/2014/main" id="{F102ABF9-7F06-0146-A013-B9F424C81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6788" y="2876542"/>
            <a:ext cx="2991476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 marL="342900" indent="-342900">
              <a:buClr>
                <a:srgbClr val="FF0000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 what participants say </a:t>
            </a:r>
          </a:p>
          <a:p>
            <a:pPr marL="342900" indent="-342900">
              <a:buClr>
                <a:srgbClr val="FF0000"/>
              </a:buClr>
              <a:defRPr/>
            </a:pPr>
            <a:endParaRPr lang="en-US" sz="2000" b="0" dirty="0">
              <a:solidFill>
                <a:srgbClr val="70707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FF0000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 others to question you </a:t>
            </a:r>
          </a:p>
          <a:p>
            <a:pPr marL="342900" indent="-342900">
              <a:buClr>
                <a:srgbClr val="FF0000"/>
              </a:buClr>
              <a:defRPr/>
            </a:pPr>
            <a:endParaRPr lang="en-US" sz="2000" b="0" dirty="0">
              <a:solidFill>
                <a:srgbClr val="70707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FF0000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 on specific participants </a:t>
            </a: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B16CB5E4-24CD-7349-8E78-99F7B5BEC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904" y="2866326"/>
            <a:ext cx="3659298" cy="3447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>
              <a:lnSpc>
                <a:spcPct val="85000"/>
              </a:lnSpc>
              <a:buClr>
                <a:srgbClr val="0F650A"/>
              </a:buClr>
              <a:buNone/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effective questioning,</a:t>
            </a:r>
          </a:p>
          <a:p>
            <a:pPr>
              <a:lnSpc>
                <a:spcPct val="85000"/>
              </a:lnSpc>
              <a:buClr>
                <a:srgbClr val="0F650A"/>
              </a:buClr>
              <a:buNone/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example: </a:t>
            </a:r>
          </a:p>
          <a:p>
            <a:pPr marL="285750" indent="-285750">
              <a:buClr>
                <a:srgbClr val="0F650A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Asking open-ended questions </a:t>
            </a:r>
          </a:p>
          <a:p>
            <a:pPr marL="285750" indent="-285750">
              <a:buClr>
                <a:srgbClr val="0F650A"/>
              </a:buClr>
              <a:defRPr/>
            </a:pPr>
            <a:endParaRPr lang="en-US" sz="2000" b="0" dirty="0">
              <a:solidFill>
                <a:srgbClr val="70707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0F650A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Asking follow-up questions </a:t>
            </a:r>
            <a:b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participants’ answers </a:t>
            </a:r>
          </a:p>
          <a:p>
            <a:pPr marL="285750" indent="-285750">
              <a:buClr>
                <a:srgbClr val="0F650A"/>
              </a:buClr>
              <a:defRPr/>
            </a:pPr>
            <a:endParaRPr lang="en-US" sz="2000" b="0" dirty="0">
              <a:solidFill>
                <a:srgbClr val="70707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0F650A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Reflecting answers to other participants </a:t>
            </a:r>
          </a:p>
        </p:txBody>
      </p:sp>
    </p:spTree>
    <p:extLst>
      <p:ext uri="{BB962C8B-B14F-4D97-AF65-F5344CB8AC3E}">
        <p14:creationId xmlns:p14="http://schemas.microsoft.com/office/powerpoint/2010/main" val="2776978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A67ED-60FA-5940-9ABA-2D724460E56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337349" y="519931"/>
            <a:ext cx="5121001" cy="981202"/>
          </a:xfrm>
          <a:prstGeom prst="rect">
            <a:avLst/>
          </a:prstGeom>
        </p:spPr>
        <p:txBody>
          <a:bodyPr/>
          <a:lstStyle/>
          <a:p>
            <a:r>
              <a:rPr lang="en-US" sz="3200" dirty="0"/>
              <a:t>Motivate Your Learners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0670688-BD2E-2648-97CC-7F6214D9820F}"/>
              </a:ext>
            </a:extLst>
          </p:cNvPr>
          <p:cNvSpPr/>
          <p:nvPr/>
        </p:nvSpPr>
        <p:spPr>
          <a:xfrm>
            <a:off x="1440879" y="2091944"/>
            <a:ext cx="2034857" cy="1117600"/>
          </a:xfrm>
          <a:prstGeom prst="rect">
            <a:avLst/>
          </a:prstGeom>
          <a:solidFill>
            <a:srgbClr val="0121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Create useful and relevant learning experiences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DFF2B3-EE90-8942-80EE-4FB5D75B02C8}"/>
              </a:ext>
            </a:extLst>
          </p:cNvPr>
          <p:cNvSpPr/>
          <p:nvPr/>
        </p:nvSpPr>
        <p:spPr>
          <a:xfrm>
            <a:off x="3662507" y="2091944"/>
            <a:ext cx="2034857" cy="1117600"/>
          </a:xfrm>
          <a:prstGeom prst="rect">
            <a:avLst/>
          </a:prstGeom>
          <a:solidFill>
            <a:srgbClr val="0041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Facilitate exploration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D3CFEE0-5759-F14C-A6C1-D8B87985D312}"/>
              </a:ext>
            </a:extLst>
          </p:cNvPr>
          <p:cNvSpPr/>
          <p:nvPr/>
        </p:nvSpPr>
        <p:spPr>
          <a:xfrm>
            <a:off x="5884135" y="2091944"/>
            <a:ext cx="2034857" cy="1117600"/>
          </a:xfrm>
          <a:prstGeom prst="rect">
            <a:avLst/>
          </a:prstGeom>
          <a:solidFill>
            <a:srgbClr val="D0D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0121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HUMOR!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531FF4-393C-134B-80F2-8EFF0DAEC0B1}"/>
              </a:ext>
            </a:extLst>
          </p:cNvPr>
          <p:cNvSpPr/>
          <p:nvPr/>
        </p:nvSpPr>
        <p:spPr>
          <a:xfrm>
            <a:off x="1440879" y="3361944"/>
            <a:ext cx="2034857" cy="1117600"/>
          </a:xfrm>
          <a:prstGeom prst="rect">
            <a:avLst/>
          </a:prstGeom>
          <a:solidFill>
            <a:srgbClr val="0121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Chunk information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A2DFE78-9F8B-EC43-B9C5-3A812C9430C8}"/>
              </a:ext>
            </a:extLst>
          </p:cNvPr>
          <p:cNvSpPr/>
          <p:nvPr/>
        </p:nvSpPr>
        <p:spPr>
          <a:xfrm>
            <a:off x="3662507" y="3361944"/>
            <a:ext cx="2034857" cy="1117600"/>
          </a:xfrm>
          <a:prstGeom prst="rect">
            <a:avLst/>
          </a:prstGeom>
          <a:solidFill>
            <a:srgbClr val="0041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W.I.I.F.M.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206BEEE-191B-A545-8F99-9587EAD10598}"/>
              </a:ext>
            </a:extLst>
          </p:cNvPr>
          <p:cNvSpPr/>
          <p:nvPr/>
        </p:nvSpPr>
        <p:spPr>
          <a:xfrm>
            <a:off x="5884135" y="3361944"/>
            <a:ext cx="2034857" cy="1117600"/>
          </a:xfrm>
          <a:prstGeom prst="rect">
            <a:avLst/>
          </a:prstGeom>
          <a:solidFill>
            <a:srgbClr val="D0D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0121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 them make mistakes! </a:t>
            </a:r>
            <a:br>
              <a:rPr lang="en-US" sz="1600" dirty="0">
                <a:solidFill>
                  <a:srgbClr val="01215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rgbClr val="0121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Wrong answers encouraged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BDB7AD9-838D-8C4E-B871-0C64E74B67A0}"/>
              </a:ext>
            </a:extLst>
          </p:cNvPr>
          <p:cNvSpPr/>
          <p:nvPr/>
        </p:nvSpPr>
        <p:spPr>
          <a:xfrm>
            <a:off x="1440879" y="4670044"/>
            <a:ext cx="3165157" cy="1117600"/>
          </a:xfrm>
          <a:prstGeom prst="rect">
            <a:avLst/>
          </a:prstGeom>
          <a:solidFill>
            <a:srgbClr val="0121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Are your visual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aids interesting?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438EBC-6C97-E543-B71B-28C10E2C9CF8}"/>
              </a:ext>
            </a:extLst>
          </p:cNvPr>
          <p:cNvSpPr/>
          <p:nvPr/>
        </p:nvSpPr>
        <p:spPr>
          <a:xfrm>
            <a:off x="4755579" y="4670044"/>
            <a:ext cx="3165157" cy="1117600"/>
          </a:xfrm>
          <a:prstGeom prst="rect">
            <a:avLst/>
          </a:prstGeom>
          <a:solidFill>
            <a:srgbClr val="0041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Use emotion, be passionate about your topic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1A8A7B5-D22D-6B45-A4C9-27813015035F}"/>
              </a:ext>
            </a:extLst>
          </p:cNvPr>
          <p:cNvSpPr/>
          <p:nvPr/>
        </p:nvSpPr>
        <p:spPr>
          <a:xfrm>
            <a:off x="8050403" y="5861468"/>
            <a:ext cx="732693" cy="732693"/>
          </a:xfrm>
          <a:prstGeom prst="ellipse">
            <a:avLst/>
          </a:prstGeom>
          <a:solidFill>
            <a:srgbClr val="00416D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36">
            <a:extLst>
              <a:ext uri="{FF2B5EF4-FFF2-40B4-BE49-F238E27FC236}">
                <a16:creationId xmlns:a16="http://schemas.microsoft.com/office/drawing/2014/main" id="{0AC9BA82-9B3B-1F41-8815-E2656BBBA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0404" y="5941907"/>
            <a:ext cx="732692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500" dirty="0">
                <a:latin typeface="Arial Narrow" panose="020B0604020202020204" pitchFamily="34" charset="0"/>
                <a:cs typeface="Arial" panose="020B0604020202020204" pitchFamily="34" charset="0"/>
              </a:rPr>
              <a:t>SM</a:t>
            </a:r>
            <a:br>
              <a:rPr lang="en-US" altLang="en-US" sz="1500" dirty="0">
                <a:latin typeface="Arial Narrow" panose="020B0604020202020204" pitchFamily="34" charset="0"/>
                <a:cs typeface="Arial" panose="020B0604020202020204" pitchFamily="34" charset="0"/>
              </a:rPr>
            </a:br>
            <a:r>
              <a:rPr lang="en-US" altLang="en-US" sz="1400" dirty="0">
                <a:latin typeface="Arial Narrow" panose="020B0604020202020204" pitchFamily="34" charset="0"/>
                <a:cs typeface="Arial" panose="020B0604020202020204" pitchFamily="34" charset="0"/>
              </a:rPr>
              <a:t>13-7</a:t>
            </a:r>
          </a:p>
        </p:txBody>
      </p:sp>
    </p:spTree>
    <p:extLst>
      <p:ext uri="{BB962C8B-B14F-4D97-AF65-F5344CB8AC3E}">
        <p14:creationId xmlns:p14="http://schemas.microsoft.com/office/powerpoint/2010/main" val="2145707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30752A2-CBE9-8F41-8636-F1A913776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7499" y="40889"/>
            <a:ext cx="5978199" cy="98120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altLang="en-US" dirty="0"/>
              <a:t>Visual Aids</a:t>
            </a: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DF37B3D-2E3E-4147-A079-490137FD538C}"/>
              </a:ext>
            </a:extLst>
          </p:cNvPr>
          <p:cNvSpPr/>
          <p:nvPr/>
        </p:nvSpPr>
        <p:spPr>
          <a:xfrm>
            <a:off x="8050403" y="5861468"/>
            <a:ext cx="732693" cy="732693"/>
          </a:xfrm>
          <a:prstGeom prst="ellipse">
            <a:avLst/>
          </a:prstGeom>
          <a:solidFill>
            <a:srgbClr val="00416D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36">
            <a:extLst>
              <a:ext uri="{FF2B5EF4-FFF2-40B4-BE49-F238E27FC236}">
                <a16:creationId xmlns:a16="http://schemas.microsoft.com/office/drawing/2014/main" id="{38EA9EAF-DCDE-544D-B9EA-9EAE9986A5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0404" y="5941907"/>
            <a:ext cx="732692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500" dirty="0">
                <a:latin typeface="Arial Narrow" panose="020B0604020202020204" pitchFamily="34" charset="0"/>
                <a:cs typeface="Arial" panose="020B0604020202020204" pitchFamily="34" charset="0"/>
              </a:rPr>
              <a:t>SM</a:t>
            </a:r>
            <a:br>
              <a:rPr lang="en-US" altLang="en-US" sz="1500" dirty="0">
                <a:latin typeface="Arial Narrow" panose="020B0604020202020204" pitchFamily="34" charset="0"/>
                <a:cs typeface="Arial" panose="020B0604020202020204" pitchFamily="34" charset="0"/>
              </a:rPr>
            </a:br>
            <a:r>
              <a:rPr lang="en-US" altLang="en-US" sz="1400" dirty="0">
                <a:latin typeface="Arial Narrow" panose="020B0604020202020204" pitchFamily="34" charset="0"/>
                <a:cs typeface="Arial" panose="020B0604020202020204" pitchFamily="34" charset="0"/>
              </a:rPr>
              <a:t>13-9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F919FB5-4400-0A47-933E-F9516D4F05F0}"/>
              </a:ext>
            </a:extLst>
          </p:cNvPr>
          <p:cNvSpPr/>
          <p:nvPr/>
        </p:nvSpPr>
        <p:spPr>
          <a:xfrm>
            <a:off x="1588988" y="1666625"/>
            <a:ext cx="2123089" cy="2302863"/>
          </a:xfrm>
          <a:prstGeom prst="rect">
            <a:avLst/>
          </a:prstGeom>
          <a:solidFill>
            <a:srgbClr val="D0D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3178FBC-5A53-3246-9556-473D67701E89}"/>
              </a:ext>
            </a:extLst>
          </p:cNvPr>
          <p:cNvSpPr/>
          <p:nvPr/>
        </p:nvSpPr>
        <p:spPr>
          <a:xfrm>
            <a:off x="3712078" y="1666625"/>
            <a:ext cx="2123089" cy="2302863"/>
          </a:xfrm>
          <a:prstGeom prst="rect">
            <a:avLst/>
          </a:prstGeom>
          <a:solidFill>
            <a:srgbClr val="2C5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B91C949-69C7-A94C-9D52-C5F73B4F5E02}"/>
              </a:ext>
            </a:extLst>
          </p:cNvPr>
          <p:cNvSpPr/>
          <p:nvPr/>
        </p:nvSpPr>
        <p:spPr>
          <a:xfrm>
            <a:off x="5835168" y="1666625"/>
            <a:ext cx="2123089" cy="2302863"/>
          </a:xfrm>
          <a:prstGeom prst="rect">
            <a:avLst/>
          </a:prstGeom>
          <a:solidFill>
            <a:srgbClr val="1740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0401EC9-B024-5544-B2E2-54AB04325EDD}"/>
              </a:ext>
            </a:extLst>
          </p:cNvPr>
          <p:cNvSpPr/>
          <p:nvPr/>
        </p:nvSpPr>
        <p:spPr>
          <a:xfrm>
            <a:off x="1588988" y="3968390"/>
            <a:ext cx="2123089" cy="2302863"/>
          </a:xfrm>
          <a:prstGeom prst="rect">
            <a:avLst/>
          </a:prstGeom>
          <a:solidFill>
            <a:srgbClr val="003F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7E891EE-7251-7C41-BB58-A3FBE809B894}"/>
              </a:ext>
            </a:extLst>
          </p:cNvPr>
          <p:cNvSpPr/>
          <p:nvPr/>
        </p:nvSpPr>
        <p:spPr>
          <a:xfrm>
            <a:off x="3712078" y="3968390"/>
            <a:ext cx="2123089" cy="230286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13C4234-2308-164D-842F-FBD5B053AC7F}"/>
              </a:ext>
            </a:extLst>
          </p:cNvPr>
          <p:cNvSpPr/>
          <p:nvPr/>
        </p:nvSpPr>
        <p:spPr>
          <a:xfrm>
            <a:off x="5835168" y="3968390"/>
            <a:ext cx="2123089" cy="2302863"/>
          </a:xfrm>
          <a:prstGeom prst="rect">
            <a:avLst/>
          </a:prstGeom>
          <a:solidFill>
            <a:srgbClr val="D0D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7D9DE77-A818-104F-BF08-A997F4129EB2}"/>
              </a:ext>
            </a:extLst>
          </p:cNvPr>
          <p:cNvSpPr txBox="1"/>
          <p:nvPr/>
        </p:nvSpPr>
        <p:spPr>
          <a:xfrm>
            <a:off x="1588986" y="2573164"/>
            <a:ext cx="21230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1740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audience understanding and memory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4689D94-5D79-144A-B21A-2F43F240D658}"/>
              </a:ext>
            </a:extLst>
          </p:cNvPr>
          <p:cNvSpPr txBox="1"/>
          <p:nvPr/>
        </p:nvSpPr>
        <p:spPr>
          <a:xfrm>
            <a:off x="4241945" y="2848367"/>
            <a:ext cx="1159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Serve as notes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47B4BCB-066A-CA42-8A88-0BC1BEC87537}"/>
              </a:ext>
            </a:extLst>
          </p:cNvPr>
          <p:cNvSpPr txBox="1"/>
          <p:nvPr/>
        </p:nvSpPr>
        <p:spPr>
          <a:xfrm>
            <a:off x="6103181" y="2727987"/>
            <a:ext cx="16711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 clearer organization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077ADAD-1908-3A46-A29B-B6FDBB6E5A21}"/>
              </a:ext>
            </a:extLst>
          </p:cNvPr>
          <p:cNvSpPr txBox="1"/>
          <p:nvPr/>
        </p:nvSpPr>
        <p:spPr>
          <a:xfrm>
            <a:off x="1588987" y="4795384"/>
            <a:ext cx="21230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Facilitate more eye contact and motion by the speaker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466A9E2-B34D-B94B-8FA8-6228A90D1E36}"/>
              </a:ext>
            </a:extLst>
          </p:cNvPr>
          <p:cNvSpPr txBox="1"/>
          <p:nvPr/>
        </p:nvSpPr>
        <p:spPr>
          <a:xfrm>
            <a:off x="3880504" y="4933883"/>
            <a:ext cx="17447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40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Contribute to speaker credibility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C302D74-ACE3-3C40-A64D-F2C786F717DD}"/>
              </a:ext>
            </a:extLst>
          </p:cNvPr>
          <p:cNvSpPr txBox="1"/>
          <p:nvPr/>
        </p:nvSpPr>
        <p:spPr>
          <a:xfrm>
            <a:off x="6024614" y="4933883"/>
            <a:ext cx="17447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40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Supplement facilitation key points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EEBB5B6D-0CD3-604D-8BD5-7CC4263B89D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67500" y="4222833"/>
            <a:ext cx="677801" cy="376556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753AFF2C-A166-8249-B786-EFDCB90E6FC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57703" y="1919970"/>
            <a:ext cx="418056" cy="54745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9B4AE1DD-1032-5C43-8FC0-45FACF28C08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68822" y="1962049"/>
            <a:ext cx="671263" cy="541721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04113AE-8024-8B4D-911C-D3A27336A97C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5853" y="4128802"/>
            <a:ext cx="457200" cy="69850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B105C886-A571-6F45-B191-A6137FBB83B0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6727" y="1946505"/>
            <a:ext cx="604052" cy="572808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1CCB43E3-0FBF-4B4D-ADD1-0D06ECAFFD2D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79212" y="4164105"/>
            <a:ext cx="635000" cy="69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0790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A34A8FB9-BD94-9345-AD69-181A770A6071}"/>
              </a:ext>
            </a:extLst>
          </p:cNvPr>
          <p:cNvSpPr/>
          <p:nvPr/>
        </p:nvSpPr>
        <p:spPr>
          <a:xfrm>
            <a:off x="2344668" y="2704781"/>
            <a:ext cx="6417395" cy="56064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094003F-7EBC-AE42-8578-092C17E32C72}"/>
              </a:ext>
            </a:extLst>
          </p:cNvPr>
          <p:cNvSpPr/>
          <p:nvPr/>
        </p:nvSpPr>
        <p:spPr>
          <a:xfrm>
            <a:off x="2344668" y="1568497"/>
            <a:ext cx="6417395" cy="56064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30752A2-CBE9-8F41-8636-F1A913776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9147" y="47977"/>
            <a:ext cx="5978199" cy="981202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75000"/>
              </a:lnSpc>
            </a:pPr>
            <a:r>
              <a:rPr lang="en-US" altLang="en-US" dirty="0"/>
              <a:t>Handling Classroom “Personalities”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269A3B-DFBF-1B4D-BFF3-BC98F5EBAE4C}"/>
              </a:ext>
            </a:extLst>
          </p:cNvPr>
          <p:cNvSpPr/>
          <p:nvPr/>
        </p:nvSpPr>
        <p:spPr>
          <a:xfrm>
            <a:off x="2344669" y="1463916"/>
            <a:ext cx="6161378" cy="2329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500" dirty="0">
                <a:solidFill>
                  <a:srgbClr val="1740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Recognizing disruptive personalities</a:t>
            </a:r>
          </a:p>
          <a:p>
            <a:pPr>
              <a:lnSpc>
                <a:spcPct val="150000"/>
              </a:lnSpc>
            </a:pPr>
            <a:r>
              <a:rPr lang="en-US" sz="2500" dirty="0">
                <a:solidFill>
                  <a:srgbClr val="1740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Types of disruptive behavior</a:t>
            </a:r>
          </a:p>
          <a:p>
            <a:pPr>
              <a:lnSpc>
                <a:spcPct val="150000"/>
              </a:lnSpc>
            </a:pPr>
            <a:r>
              <a:rPr lang="en-US" sz="2500" dirty="0">
                <a:solidFill>
                  <a:srgbClr val="1740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Negative effects on the class</a:t>
            </a:r>
          </a:p>
          <a:p>
            <a:pPr>
              <a:lnSpc>
                <a:spcPct val="150000"/>
              </a:lnSpc>
            </a:pPr>
            <a:r>
              <a:rPr lang="en-US" sz="2500" dirty="0">
                <a:solidFill>
                  <a:srgbClr val="1740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Strategies for handling “unique” students</a:t>
            </a: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6851D513-4527-444D-8A41-1E592DD189E0}"/>
              </a:ext>
            </a:extLst>
          </p:cNvPr>
          <p:cNvSpPr txBox="1">
            <a:spLocks/>
          </p:cNvSpPr>
          <p:nvPr/>
        </p:nvSpPr>
        <p:spPr>
          <a:xfrm>
            <a:off x="796261" y="4900010"/>
            <a:ext cx="7894902" cy="593205"/>
          </a:xfrm>
          <a:prstGeom prst="rect">
            <a:avLst/>
          </a:prstGeom>
          <a:effectLst/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>
                <a:solidFill>
                  <a:srgbClr val="00416D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  <a:defRPr/>
            </a:pPr>
            <a:r>
              <a:rPr lang="en-US" sz="3000" i="1" dirty="0">
                <a:latin typeface="Arial" panose="020B0604020202020204" pitchFamily="34" charset="0"/>
                <a:cs typeface="Arial" panose="020B0604020202020204" pitchFamily="34" charset="0"/>
              </a:rPr>
              <a:t>“I’m not difficult, I’m just unique.”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3DCFDB2-1116-2D43-9AFA-267F924EF166}"/>
              </a:ext>
            </a:extLst>
          </p:cNvPr>
          <p:cNvSpPr/>
          <p:nvPr/>
        </p:nvSpPr>
        <p:spPr>
          <a:xfrm>
            <a:off x="8050403" y="5861468"/>
            <a:ext cx="732693" cy="732693"/>
          </a:xfrm>
          <a:prstGeom prst="ellipse">
            <a:avLst/>
          </a:prstGeom>
          <a:solidFill>
            <a:srgbClr val="00416D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36">
            <a:extLst>
              <a:ext uri="{FF2B5EF4-FFF2-40B4-BE49-F238E27FC236}">
                <a16:creationId xmlns:a16="http://schemas.microsoft.com/office/drawing/2014/main" id="{37D00C87-A5BA-594F-89F5-C4EFAF76A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0404" y="5858779"/>
            <a:ext cx="732692" cy="754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500" dirty="0">
                <a:latin typeface="Arial Narrow" panose="020B0604020202020204" pitchFamily="34" charset="0"/>
                <a:cs typeface="Arial" panose="020B0604020202020204" pitchFamily="34" charset="0"/>
              </a:rPr>
              <a:t>SM</a:t>
            </a:r>
            <a:br>
              <a:rPr lang="en-US" altLang="en-US" sz="1500" dirty="0">
                <a:latin typeface="Arial Narrow" panose="020B0604020202020204" pitchFamily="34" charset="0"/>
                <a:cs typeface="Arial" panose="020B0604020202020204" pitchFamily="34" charset="0"/>
              </a:rPr>
            </a:br>
            <a:r>
              <a:rPr lang="en-US" altLang="en-US" sz="1400" dirty="0">
                <a:latin typeface="Arial Narrow" panose="020B0604020202020204" pitchFamily="34" charset="0"/>
                <a:cs typeface="Arial" panose="020B0604020202020204" pitchFamily="34" charset="0"/>
              </a:rPr>
              <a:t>13-10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dirty="0">
                <a:latin typeface="Arial Narrow" panose="020B0604020202020204" pitchFamily="34" charset="0"/>
                <a:cs typeface="Arial" panose="020B0604020202020204" pitchFamily="34" charset="0"/>
              </a:rPr>
              <a:t>13-11</a:t>
            </a:r>
          </a:p>
        </p:txBody>
      </p:sp>
    </p:spTree>
    <p:extLst>
      <p:ext uri="{BB962C8B-B14F-4D97-AF65-F5344CB8AC3E}">
        <p14:creationId xmlns:p14="http://schemas.microsoft.com/office/powerpoint/2010/main" val="2966065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2083D-7AFD-BA47-AF63-0D1ECB569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“Assistant” Profile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928C9CA-2F8A-8A42-9306-33B927C9D0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786556"/>
              </p:ext>
            </p:extLst>
          </p:nvPr>
        </p:nvGraphicFramePr>
        <p:xfrm>
          <a:off x="1324577" y="2318920"/>
          <a:ext cx="6659437" cy="315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8229">
                  <a:extLst>
                    <a:ext uri="{9D8B030D-6E8A-4147-A177-3AD203B41FA5}">
                      <a16:colId xmlns:a16="http://schemas.microsoft.com/office/drawing/2014/main" val="2109926485"/>
                    </a:ext>
                  </a:extLst>
                </a:gridCol>
                <a:gridCol w="4361208">
                  <a:extLst>
                    <a:ext uri="{9D8B030D-6E8A-4147-A177-3AD203B41FA5}">
                      <a16:colId xmlns:a16="http://schemas.microsoft.com/office/drawing/2014/main" val="3072736329"/>
                    </a:ext>
                  </a:extLst>
                </a:gridCol>
              </a:tblGrid>
              <a:tr h="70740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A.K.A.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2156"/>
                    </a:solidFill>
                  </a:tcPr>
                </a:tc>
                <a:tc>
                  <a:txBody>
                    <a:bodyPr/>
                    <a:lstStyle/>
                    <a:p>
                      <a:pPr marL="6286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“Know-It-All”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21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027952"/>
                  </a:ext>
                </a:extLst>
              </a:tr>
              <a:tr h="916796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Typical Behavior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16D"/>
                    </a:solidFill>
                  </a:tcPr>
                </a:tc>
                <a:tc>
                  <a:txBody>
                    <a:bodyPr/>
                    <a:lstStyle/>
                    <a:p>
                      <a:pPr marL="6286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Has something to say about everything</a:t>
                      </a:r>
                    </a:p>
                    <a:p>
                      <a:pPr marL="6286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Concerned with exactness and accuracy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1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5209906"/>
                  </a:ext>
                </a:extLst>
              </a:tr>
              <a:tr h="153563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Classroom Effect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BEF"/>
                    </a:solidFill>
                  </a:tcPr>
                </a:tc>
                <a:tc>
                  <a:txBody>
                    <a:bodyPr/>
                    <a:lstStyle/>
                    <a:p>
                      <a:pPr marL="6286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Detracts from the conversation</a:t>
                      </a:r>
                    </a:p>
                    <a:p>
                      <a:pPr marL="6286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Limits times for others to contribute</a:t>
                      </a:r>
                    </a:p>
                    <a:p>
                      <a:pPr marL="6286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 intimidate others into silence</a:t>
                      </a:r>
                    </a:p>
                    <a:p>
                      <a:pPr marL="6286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 be easy for the facilitator to </a:t>
                      </a:r>
                      <a:br>
                        <a:rPr lang="en-US" sz="15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5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over-depend on a very willing participant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B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392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13113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2083D-7AFD-BA47-AF63-0D1ECB569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525" y="51280"/>
            <a:ext cx="6842094" cy="981202"/>
          </a:xfrm>
        </p:spPr>
        <p:txBody>
          <a:bodyPr/>
          <a:lstStyle/>
          <a:p>
            <a:r>
              <a:rPr lang="en-US" dirty="0"/>
              <a:t>Addressing “Assistant” Behavior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9925D11-5A82-8848-8D4B-4F4FA444CD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418880"/>
              </p:ext>
            </p:extLst>
          </p:nvPr>
        </p:nvGraphicFramePr>
        <p:xfrm>
          <a:off x="1115324" y="2281789"/>
          <a:ext cx="7454518" cy="2134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8767">
                  <a:extLst>
                    <a:ext uri="{9D8B030D-6E8A-4147-A177-3AD203B41FA5}">
                      <a16:colId xmlns:a16="http://schemas.microsoft.com/office/drawing/2014/main" val="2109926485"/>
                    </a:ext>
                  </a:extLst>
                </a:gridCol>
                <a:gridCol w="5185751">
                  <a:extLst>
                    <a:ext uri="{9D8B030D-6E8A-4147-A177-3AD203B41FA5}">
                      <a16:colId xmlns:a16="http://schemas.microsoft.com/office/drawing/2014/main" val="3072736329"/>
                    </a:ext>
                  </a:extLst>
                </a:gridCol>
              </a:tblGrid>
              <a:tr h="2134716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Strategies</a:t>
                      </a:r>
                    </a:p>
                  </a:txBody>
                  <a:tcPr anchor="ctr">
                    <a:solidFill>
                      <a:srgbClr val="012156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Ask for participation from a different and </a:t>
                      </a:r>
                      <a:br>
                        <a:rPr lang="en-US" sz="18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specific part of the room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Decline to call on “the assistant” and state </a:t>
                      </a:r>
                      <a:br>
                        <a:rPr lang="en-US" sz="18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that you’d like to hear from other class members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Ask for participation from those who haven’t </a:t>
                      </a:r>
                      <a:br>
                        <a:rPr lang="en-US" sz="18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been involved yet</a:t>
                      </a:r>
                    </a:p>
                  </a:txBody>
                  <a:tcPr anchor="ctr">
                    <a:solidFill>
                      <a:srgbClr val="D0DB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027952"/>
                  </a:ext>
                </a:extLst>
              </a:tr>
            </a:tbl>
          </a:graphicData>
        </a:graphic>
      </p:graphicFrame>
      <p:sp>
        <p:nvSpPr>
          <p:cNvPr id="6" name="Pentagon 5">
            <a:extLst>
              <a:ext uri="{FF2B5EF4-FFF2-40B4-BE49-F238E27FC236}">
                <a16:creationId xmlns:a16="http://schemas.microsoft.com/office/drawing/2014/main" id="{EF543099-6822-D44E-832F-4707E65E6B7D}"/>
              </a:ext>
            </a:extLst>
          </p:cNvPr>
          <p:cNvSpPr/>
          <p:nvPr/>
        </p:nvSpPr>
        <p:spPr>
          <a:xfrm>
            <a:off x="1115324" y="4746796"/>
            <a:ext cx="2473740" cy="1192696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rgbClr val="0041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to Say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492921-9D4E-FB4A-81BB-3330EDA0FEF8}"/>
              </a:ext>
            </a:extLst>
          </p:cNvPr>
          <p:cNvSpPr/>
          <p:nvPr/>
        </p:nvSpPr>
        <p:spPr>
          <a:xfrm>
            <a:off x="3794760" y="4881479"/>
            <a:ext cx="416688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000" i="1" dirty="0">
                <a:solidFill>
                  <a:srgbClr val="00416D"/>
                </a:solidFill>
                <a:latin typeface="Arial" panose="020B0604020202020204" pitchFamily="34" charset="0"/>
              </a:rPr>
              <a:t>“We need everyone to have the opportunity to bring their thoughts into the conversation.” </a:t>
            </a:r>
            <a:endParaRPr lang="en-US" altLang="en-US" sz="2000" dirty="0">
              <a:solidFill>
                <a:srgbClr val="00416D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261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2083D-7AFD-BA47-AF63-0D1ECB569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“Contrarian” Profile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804A526-DCE0-3543-94A7-8AE2642CCA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553955"/>
              </p:ext>
            </p:extLst>
          </p:nvPr>
        </p:nvGraphicFramePr>
        <p:xfrm>
          <a:off x="1324577" y="2318921"/>
          <a:ext cx="6659437" cy="3202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8229">
                  <a:extLst>
                    <a:ext uri="{9D8B030D-6E8A-4147-A177-3AD203B41FA5}">
                      <a16:colId xmlns:a16="http://schemas.microsoft.com/office/drawing/2014/main" val="2109926485"/>
                    </a:ext>
                  </a:extLst>
                </a:gridCol>
                <a:gridCol w="4361208">
                  <a:extLst>
                    <a:ext uri="{9D8B030D-6E8A-4147-A177-3AD203B41FA5}">
                      <a16:colId xmlns:a16="http://schemas.microsoft.com/office/drawing/2014/main" val="3072736329"/>
                    </a:ext>
                  </a:extLst>
                </a:gridCol>
              </a:tblGrid>
              <a:tr h="86952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A.K.A.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2156"/>
                    </a:solidFill>
                  </a:tcPr>
                </a:tc>
                <a:tc>
                  <a:txBody>
                    <a:bodyPr/>
                    <a:lstStyle/>
                    <a:p>
                      <a:pPr marL="6286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“On the other hand”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21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027952"/>
                  </a:ext>
                </a:extLst>
              </a:tr>
              <a:tr h="869522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Typical Behavior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16D"/>
                    </a:solidFill>
                  </a:tcPr>
                </a:tc>
                <a:tc>
                  <a:txBody>
                    <a:bodyPr/>
                    <a:lstStyle/>
                    <a:p>
                      <a:pPr marL="6286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Offers an opposing point of view</a:t>
                      </a:r>
                    </a:p>
                    <a:p>
                      <a:pPr marL="6286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Challenges the status quo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1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5209906"/>
                  </a:ext>
                </a:extLst>
              </a:tr>
              <a:tr h="1420787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Classroom Effect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BEF"/>
                    </a:solidFill>
                  </a:tcPr>
                </a:tc>
                <a:tc>
                  <a:txBody>
                    <a:bodyPr/>
                    <a:lstStyle/>
                    <a:p>
                      <a:pPr marL="6286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Facilitator must be careful not to </a:t>
                      </a:r>
                      <a:br>
                        <a:rPr lang="en-US" sz="18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overreact</a:t>
                      </a:r>
                    </a:p>
                    <a:p>
                      <a:pPr marL="6286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Has a potential to escalate into confrontation and distract from </a:t>
                      </a:r>
                      <a:br>
                        <a:rPr lang="en-US" sz="18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classroom agendas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B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392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64084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2083D-7AFD-BA47-AF63-0D1ECB569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dirty="0"/>
              <a:t>Addressing </a:t>
            </a:r>
            <a:br>
              <a:rPr lang="en-US" dirty="0"/>
            </a:br>
            <a:r>
              <a:rPr lang="en-US" dirty="0"/>
              <a:t>“Contrarian” Behavior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A4A239D-816B-1C4B-960F-414A641509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125270"/>
              </p:ext>
            </p:extLst>
          </p:nvPr>
        </p:nvGraphicFramePr>
        <p:xfrm>
          <a:off x="1115323" y="2281789"/>
          <a:ext cx="7475783" cy="2134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5239">
                  <a:extLst>
                    <a:ext uri="{9D8B030D-6E8A-4147-A177-3AD203B41FA5}">
                      <a16:colId xmlns:a16="http://schemas.microsoft.com/office/drawing/2014/main" val="2109926485"/>
                    </a:ext>
                  </a:extLst>
                </a:gridCol>
                <a:gridCol w="5200544">
                  <a:extLst>
                    <a:ext uri="{9D8B030D-6E8A-4147-A177-3AD203B41FA5}">
                      <a16:colId xmlns:a16="http://schemas.microsoft.com/office/drawing/2014/main" val="3072736329"/>
                    </a:ext>
                  </a:extLst>
                </a:gridCol>
              </a:tblGrid>
              <a:tr h="2134716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Strategies</a:t>
                      </a:r>
                    </a:p>
                  </a:txBody>
                  <a:tcPr anchor="ctr">
                    <a:solidFill>
                      <a:srgbClr val="012156"/>
                    </a:solidFill>
                  </a:tcPr>
                </a:tc>
                <a:tc>
                  <a:txBody>
                    <a:bodyPr/>
                    <a:lstStyle/>
                    <a:p>
                      <a:pPr marL="6286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9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 a tone in</a:t>
                      </a:r>
                      <a:r>
                        <a:rPr lang="en-US" sz="1900" b="0" baseline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 classroom that is welcoming of diverse opinions</a:t>
                      </a:r>
                    </a:p>
                    <a:p>
                      <a:pPr marL="6286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900" b="0" baseline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Understand that diversity can contribute</a:t>
                      </a:r>
                      <a:br>
                        <a:rPr lang="en-US" sz="1900" b="0" baseline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900" b="0" baseline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fruitful discussion</a:t>
                      </a:r>
                    </a:p>
                    <a:p>
                      <a:pPr marL="6286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900" b="0" baseline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Ask others to share other points of view</a:t>
                      </a:r>
                      <a:endParaRPr lang="en-US" sz="1900" b="0" dirty="0">
                        <a:solidFill>
                          <a:srgbClr val="00416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D0DB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027952"/>
                  </a:ext>
                </a:extLst>
              </a:tr>
            </a:tbl>
          </a:graphicData>
        </a:graphic>
      </p:graphicFrame>
      <p:sp>
        <p:nvSpPr>
          <p:cNvPr id="6" name="Pentagon 5">
            <a:extLst>
              <a:ext uri="{FF2B5EF4-FFF2-40B4-BE49-F238E27FC236}">
                <a16:creationId xmlns:a16="http://schemas.microsoft.com/office/drawing/2014/main" id="{623AA53E-F6D7-344D-BE6A-7B1175844D6D}"/>
              </a:ext>
            </a:extLst>
          </p:cNvPr>
          <p:cNvSpPr/>
          <p:nvPr/>
        </p:nvSpPr>
        <p:spPr>
          <a:xfrm>
            <a:off x="1115324" y="4746796"/>
            <a:ext cx="2473740" cy="1192696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rgbClr val="0041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to Say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82DBBD-EB4B-D246-9C92-C352D602A9A9}"/>
              </a:ext>
            </a:extLst>
          </p:cNvPr>
          <p:cNvSpPr/>
          <p:nvPr/>
        </p:nvSpPr>
        <p:spPr>
          <a:xfrm>
            <a:off x="3794760" y="4881479"/>
            <a:ext cx="4166881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900" i="1" dirty="0">
                <a:solidFill>
                  <a:srgbClr val="00416D"/>
                </a:solidFill>
                <a:latin typeface="Arial" panose="020B0604020202020204" pitchFamily="34" charset="0"/>
              </a:rPr>
              <a:t>“Some ideas may seem off-putting, at first, but I encourage you to bring your thoughts into the conversation.” </a:t>
            </a:r>
            <a:endParaRPr lang="en-US" altLang="en-US" sz="1900" dirty="0">
              <a:solidFill>
                <a:srgbClr val="00416D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952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Oval 56">
            <a:extLst>
              <a:ext uri="{FF2B5EF4-FFF2-40B4-BE49-F238E27FC236}">
                <a16:creationId xmlns:a16="http://schemas.microsoft.com/office/drawing/2014/main" id="{064BF5E7-5DE6-D248-8090-607E3761F294}"/>
              </a:ext>
            </a:extLst>
          </p:cNvPr>
          <p:cNvSpPr/>
          <p:nvPr/>
        </p:nvSpPr>
        <p:spPr>
          <a:xfrm>
            <a:off x="8050403" y="5861468"/>
            <a:ext cx="732693" cy="732693"/>
          </a:xfrm>
          <a:prstGeom prst="ellipse">
            <a:avLst/>
          </a:prstGeom>
          <a:solidFill>
            <a:srgbClr val="00416D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36">
            <a:extLst>
              <a:ext uri="{FF2B5EF4-FFF2-40B4-BE49-F238E27FC236}">
                <a16:creationId xmlns:a16="http://schemas.microsoft.com/office/drawing/2014/main" id="{834CB38F-02E1-6646-8916-18182CD51E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0403" y="5850948"/>
            <a:ext cx="732692" cy="754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500" dirty="0">
                <a:latin typeface="Arial Narrow" panose="020B0604020202020204" pitchFamily="34" charset="0"/>
                <a:cs typeface="Arial" panose="020B0604020202020204" pitchFamily="34" charset="0"/>
              </a:rPr>
              <a:t>SM</a:t>
            </a:r>
            <a:br>
              <a:rPr lang="en-US" altLang="en-US" sz="1500" dirty="0">
                <a:latin typeface="Arial Narrow" panose="020B0604020202020204" pitchFamily="34" charset="0"/>
                <a:cs typeface="Arial" panose="020B0604020202020204" pitchFamily="34" charset="0"/>
              </a:rPr>
            </a:br>
            <a:r>
              <a:rPr lang="en-US" altLang="en-US" sz="1400" dirty="0">
                <a:latin typeface="Arial Narrow" panose="020B0604020202020204" pitchFamily="34" charset="0"/>
                <a:cs typeface="Arial" panose="020B0604020202020204" pitchFamily="34" charset="0"/>
              </a:rPr>
              <a:t>13-3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dirty="0">
                <a:latin typeface="Arial Narrow" panose="020B0604020202020204" pitchFamily="34" charset="0"/>
                <a:cs typeface="Arial" panose="020B0604020202020204" pitchFamily="34" charset="0"/>
              </a:rPr>
              <a:t>13-4</a:t>
            </a:r>
          </a:p>
        </p:txBody>
      </p:sp>
      <p:sp>
        <p:nvSpPr>
          <p:cNvPr id="59" name="Title 2">
            <a:extLst>
              <a:ext uri="{FF2B5EF4-FFF2-40B4-BE49-F238E27FC236}">
                <a16:creationId xmlns:a16="http://schemas.microsoft.com/office/drawing/2014/main" id="{7AAD1F34-6CDD-924B-90E9-40D8A7244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7271" y="113299"/>
            <a:ext cx="6491817" cy="1325563"/>
          </a:xfrm>
        </p:spPr>
        <p:txBody>
          <a:bodyPr/>
          <a:lstStyle/>
          <a:p>
            <a:r>
              <a:rPr lang="en-US" dirty="0"/>
              <a:t>Adult Learner Characteristics</a:t>
            </a: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F0E65246-B45C-664A-9BFB-D4F826AC61D6}"/>
              </a:ext>
            </a:extLst>
          </p:cNvPr>
          <p:cNvGrpSpPr/>
          <p:nvPr/>
        </p:nvGrpSpPr>
        <p:grpSpPr>
          <a:xfrm>
            <a:off x="1783309" y="2144116"/>
            <a:ext cx="5651197" cy="3738521"/>
            <a:chOff x="1285445" y="1872583"/>
            <a:chExt cx="6764957" cy="4475323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D5678442-8600-144C-A1A9-4CD809ED9A15}"/>
                </a:ext>
              </a:extLst>
            </p:cNvPr>
            <p:cNvSpPr/>
            <p:nvPr/>
          </p:nvSpPr>
          <p:spPr>
            <a:xfrm>
              <a:off x="3601895" y="1872583"/>
              <a:ext cx="2118437" cy="2100336"/>
            </a:xfrm>
            <a:prstGeom prst="ellipse">
              <a:avLst/>
            </a:prstGeom>
            <a:solidFill>
              <a:srgbClr val="0121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0A5ADE53-45BF-F54D-8478-F4A7654D5FC8}"/>
                </a:ext>
              </a:extLst>
            </p:cNvPr>
            <p:cNvCxnSpPr>
              <a:cxnSpLocks/>
            </p:cNvCxnSpPr>
            <p:nvPr/>
          </p:nvCxnSpPr>
          <p:spPr>
            <a:xfrm>
              <a:off x="4653568" y="3972919"/>
              <a:ext cx="0" cy="971349"/>
            </a:xfrm>
            <a:prstGeom prst="straightConnector1">
              <a:avLst/>
            </a:prstGeom>
            <a:ln w="63500">
              <a:solidFill>
                <a:srgbClr val="D0DBE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D2DBE11D-4D70-424E-B0CD-25B944EE7C9E}"/>
                </a:ext>
              </a:extLst>
            </p:cNvPr>
            <p:cNvSpPr/>
            <p:nvPr/>
          </p:nvSpPr>
          <p:spPr>
            <a:xfrm>
              <a:off x="1448303" y="2312580"/>
              <a:ext cx="1220342" cy="1220342"/>
            </a:xfrm>
            <a:prstGeom prst="ellipse">
              <a:avLst/>
            </a:prstGeom>
            <a:solidFill>
              <a:srgbClr val="2C5D8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6EB1B3D4-86A5-3849-9187-F144CABC5E4E}"/>
                </a:ext>
              </a:extLst>
            </p:cNvPr>
            <p:cNvSpPr/>
            <p:nvPr/>
          </p:nvSpPr>
          <p:spPr>
            <a:xfrm>
              <a:off x="6653580" y="2312580"/>
              <a:ext cx="1220342" cy="1220342"/>
            </a:xfrm>
            <a:prstGeom prst="ellipse">
              <a:avLst/>
            </a:prstGeom>
            <a:solidFill>
              <a:srgbClr val="2C5D8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44E03123-DA42-4542-8C4B-9105827536D5}"/>
                </a:ext>
              </a:extLst>
            </p:cNvPr>
            <p:cNvSpPr/>
            <p:nvPr/>
          </p:nvSpPr>
          <p:spPr>
            <a:xfrm>
              <a:off x="4036780" y="4944268"/>
              <a:ext cx="1220342" cy="1220342"/>
            </a:xfrm>
            <a:prstGeom prst="ellipse">
              <a:avLst/>
            </a:prstGeom>
            <a:solidFill>
              <a:srgbClr val="2C5D8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61C69D3A-1D58-5B46-AEB3-5E52072E2EAD}"/>
                </a:ext>
              </a:extLst>
            </p:cNvPr>
            <p:cNvSpPr/>
            <p:nvPr/>
          </p:nvSpPr>
          <p:spPr>
            <a:xfrm>
              <a:off x="5860675" y="4074473"/>
              <a:ext cx="1220342" cy="1220342"/>
            </a:xfrm>
            <a:prstGeom prst="ellipse">
              <a:avLst/>
            </a:prstGeom>
            <a:solidFill>
              <a:srgbClr val="2C5D8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81B4C3B0-A228-9149-8564-23EBB6FC6228}"/>
                </a:ext>
              </a:extLst>
            </p:cNvPr>
            <p:cNvSpPr/>
            <p:nvPr/>
          </p:nvSpPr>
          <p:spPr>
            <a:xfrm>
              <a:off x="2234550" y="4087444"/>
              <a:ext cx="1220342" cy="1220342"/>
            </a:xfrm>
            <a:prstGeom prst="ellipse">
              <a:avLst/>
            </a:prstGeom>
            <a:solidFill>
              <a:srgbClr val="2C5D8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FA0DD153-3D1D-E14D-BC5A-43C3AC4B024B}"/>
                </a:ext>
              </a:extLst>
            </p:cNvPr>
            <p:cNvCxnSpPr>
              <a:cxnSpLocks/>
              <a:endCxn id="64" idx="2"/>
            </p:cNvCxnSpPr>
            <p:nvPr/>
          </p:nvCxnSpPr>
          <p:spPr>
            <a:xfrm>
              <a:off x="5720331" y="2922751"/>
              <a:ext cx="933249" cy="0"/>
            </a:xfrm>
            <a:prstGeom prst="straightConnector1">
              <a:avLst/>
            </a:prstGeom>
            <a:ln w="63500">
              <a:solidFill>
                <a:srgbClr val="D0DBE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13DB6EAF-549C-934E-8B3C-4AE4C5E2809D}"/>
                </a:ext>
              </a:extLst>
            </p:cNvPr>
            <p:cNvCxnSpPr>
              <a:cxnSpLocks/>
              <a:stCxn id="61" idx="2"/>
              <a:endCxn id="63" idx="6"/>
            </p:cNvCxnSpPr>
            <p:nvPr/>
          </p:nvCxnSpPr>
          <p:spPr>
            <a:xfrm flipH="1">
              <a:off x="2668645" y="2922751"/>
              <a:ext cx="933249" cy="0"/>
            </a:xfrm>
            <a:prstGeom prst="straightConnector1">
              <a:avLst/>
            </a:prstGeom>
            <a:ln w="63500">
              <a:solidFill>
                <a:srgbClr val="D0DBE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07DDDFD4-75D5-A840-BE52-9292F67FC33D}"/>
                </a:ext>
              </a:extLst>
            </p:cNvPr>
            <p:cNvCxnSpPr>
              <a:cxnSpLocks/>
              <a:endCxn id="66" idx="1"/>
            </p:cNvCxnSpPr>
            <p:nvPr/>
          </p:nvCxnSpPr>
          <p:spPr>
            <a:xfrm>
              <a:off x="5445267" y="3628995"/>
              <a:ext cx="594123" cy="624193"/>
            </a:xfrm>
            <a:prstGeom prst="straightConnector1">
              <a:avLst/>
            </a:prstGeom>
            <a:ln w="63500">
              <a:solidFill>
                <a:srgbClr val="D0DBE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3C16A27F-6CAB-9741-98DA-0FB4996B37E6}"/>
                </a:ext>
              </a:extLst>
            </p:cNvPr>
            <p:cNvCxnSpPr>
              <a:cxnSpLocks/>
              <a:stCxn id="61" idx="3"/>
              <a:endCxn id="67" idx="7"/>
            </p:cNvCxnSpPr>
            <p:nvPr/>
          </p:nvCxnSpPr>
          <p:spPr>
            <a:xfrm flipH="1">
              <a:off x="3276177" y="3665332"/>
              <a:ext cx="635955" cy="600827"/>
            </a:xfrm>
            <a:prstGeom prst="straightConnector1">
              <a:avLst/>
            </a:prstGeom>
            <a:ln w="63500">
              <a:solidFill>
                <a:srgbClr val="D0DBE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2" name="Picture 71">
              <a:extLst>
                <a:ext uri="{FF2B5EF4-FFF2-40B4-BE49-F238E27FC236}">
                  <a16:creationId xmlns:a16="http://schemas.microsoft.com/office/drawing/2014/main" id="{55860C15-D259-C348-9090-9A23E04EF5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814895" y="2627144"/>
              <a:ext cx="419655" cy="537683"/>
            </a:xfrm>
            <a:prstGeom prst="rect">
              <a:avLst/>
            </a:prstGeom>
          </p:spPr>
        </p:pic>
        <p:pic>
          <p:nvPicPr>
            <p:cNvPr id="73" name="Picture 72">
              <a:extLst>
                <a:ext uri="{FF2B5EF4-FFF2-40B4-BE49-F238E27FC236}">
                  <a16:creationId xmlns:a16="http://schemas.microsoft.com/office/drawing/2014/main" id="{6EE5AC42-73F3-F649-838C-DE51A09DED0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575674" y="4410868"/>
              <a:ext cx="508000" cy="533400"/>
            </a:xfrm>
            <a:prstGeom prst="rect">
              <a:avLst/>
            </a:prstGeom>
          </p:spPr>
        </p:pic>
        <p:pic>
          <p:nvPicPr>
            <p:cNvPr id="74" name="Picture 73">
              <a:extLst>
                <a:ext uri="{FF2B5EF4-FFF2-40B4-BE49-F238E27FC236}">
                  <a16:creationId xmlns:a16="http://schemas.microsoft.com/office/drawing/2014/main" id="{95A235F0-3B54-7642-9591-41099B9861E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400762" y="5294815"/>
              <a:ext cx="520700" cy="495300"/>
            </a:xfrm>
            <a:prstGeom prst="rect">
              <a:avLst/>
            </a:prstGeom>
          </p:spPr>
        </p:pic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38A135C6-E9F5-0342-8452-7367B4EF95F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186955" y="4338476"/>
              <a:ext cx="533400" cy="558800"/>
            </a:xfrm>
            <a:prstGeom prst="rect">
              <a:avLst/>
            </a:prstGeom>
          </p:spPr>
        </p:pic>
        <p:pic>
          <p:nvPicPr>
            <p:cNvPr id="76" name="Picture 75">
              <a:extLst>
                <a:ext uri="{FF2B5EF4-FFF2-40B4-BE49-F238E27FC236}">
                  <a16:creationId xmlns:a16="http://schemas.microsoft.com/office/drawing/2014/main" id="{13EA07EF-9F14-B546-88CA-C6941CD6371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964529" y="2577956"/>
              <a:ext cx="622300" cy="622300"/>
            </a:xfrm>
            <a:prstGeom prst="rect">
              <a:avLst/>
            </a:prstGeom>
          </p:spPr>
        </p:pic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FFFD424B-03D2-D049-9958-7F3446543D2D}"/>
                </a:ext>
              </a:extLst>
            </p:cNvPr>
            <p:cNvSpPr/>
            <p:nvPr/>
          </p:nvSpPr>
          <p:spPr>
            <a:xfrm>
              <a:off x="1285445" y="2705810"/>
              <a:ext cx="366592" cy="36659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 dirty="0">
                  <a:solidFill>
                    <a:srgbClr val="00407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5155C294-0FC5-C54F-BCC7-F261104E919A}"/>
                </a:ext>
              </a:extLst>
            </p:cNvPr>
            <p:cNvSpPr/>
            <p:nvPr/>
          </p:nvSpPr>
          <p:spPr>
            <a:xfrm>
              <a:off x="2266752" y="5025264"/>
              <a:ext cx="366592" cy="36659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 dirty="0">
                  <a:solidFill>
                    <a:srgbClr val="00407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AEB5E32C-93B6-9C4A-9785-BDC84FF3F01E}"/>
                </a:ext>
              </a:extLst>
            </p:cNvPr>
            <p:cNvSpPr/>
            <p:nvPr/>
          </p:nvSpPr>
          <p:spPr>
            <a:xfrm>
              <a:off x="4383049" y="5981314"/>
              <a:ext cx="366592" cy="36659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 dirty="0">
                  <a:solidFill>
                    <a:srgbClr val="00407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A6067533-D4E1-C243-87EE-64E9D3051F04}"/>
                </a:ext>
              </a:extLst>
            </p:cNvPr>
            <p:cNvSpPr/>
            <p:nvPr/>
          </p:nvSpPr>
          <p:spPr>
            <a:xfrm>
              <a:off x="6761976" y="4925665"/>
              <a:ext cx="366592" cy="36659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 dirty="0">
                  <a:solidFill>
                    <a:srgbClr val="00407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A8DD3E09-003E-484D-BF10-CD88097F155D}"/>
                </a:ext>
              </a:extLst>
            </p:cNvPr>
            <p:cNvSpPr/>
            <p:nvPr/>
          </p:nvSpPr>
          <p:spPr>
            <a:xfrm>
              <a:off x="7683810" y="2725158"/>
              <a:ext cx="366592" cy="366592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b="1" dirty="0">
                  <a:solidFill>
                    <a:srgbClr val="00407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82" name="TextBox 81">
            <a:extLst>
              <a:ext uri="{FF2B5EF4-FFF2-40B4-BE49-F238E27FC236}">
                <a16:creationId xmlns:a16="http://schemas.microsoft.com/office/drawing/2014/main" id="{9E1AFB1D-6B56-7D42-B2C0-D5CCEE2F2EF0}"/>
              </a:ext>
            </a:extLst>
          </p:cNvPr>
          <p:cNvSpPr txBox="1"/>
          <p:nvPr/>
        </p:nvSpPr>
        <p:spPr>
          <a:xfrm>
            <a:off x="1600199" y="2144116"/>
            <a:ext cx="170280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500" b="1" dirty="0">
                <a:solidFill>
                  <a:srgbClr val="0040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SELF-CONCEPT</a:t>
            </a:r>
            <a:endParaRPr lang="en-US" sz="1000" dirty="0">
              <a:solidFill>
                <a:srgbClr val="00407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CBAFC759-BA72-D749-9AF0-77C309D33B77}"/>
              </a:ext>
            </a:extLst>
          </p:cNvPr>
          <p:cNvSpPr txBox="1"/>
          <p:nvPr/>
        </p:nvSpPr>
        <p:spPr>
          <a:xfrm>
            <a:off x="5620107" y="2124285"/>
            <a:ext cx="25732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solidFill>
                  <a:srgbClr val="0040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MOTIVATION TO LEARN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72D842C-66A4-584E-BBE9-CE3C6A799507}"/>
              </a:ext>
            </a:extLst>
          </p:cNvPr>
          <p:cNvSpPr txBox="1"/>
          <p:nvPr/>
        </p:nvSpPr>
        <p:spPr>
          <a:xfrm>
            <a:off x="1600199" y="5099303"/>
            <a:ext cx="181171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500" b="1" dirty="0">
                <a:solidFill>
                  <a:srgbClr val="0040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ADULT LEARNER EXPERIENCE</a:t>
            </a:r>
            <a:endParaRPr lang="en-US" sz="1500" dirty="0">
              <a:solidFill>
                <a:srgbClr val="70707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FD7A3AD-0623-AB47-9611-F66D1291DD83}"/>
              </a:ext>
            </a:extLst>
          </p:cNvPr>
          <p:cNvSpPr txBox="1"/>
          <p:nvPr/>
        </p:nvSpPr>
        <p:spPr>
          <a:xfrm>
            <a:off x="2640162" y="5984820"/>
            <a:ext cx="400907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>
                <a:solidFill>
                  <a:srgbClr val="0040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READINESS TO LEARN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2AC90DAE-BE4A-3C4C-AF9B-B4C1D2BC2AAF}"/>
              </a:ext>
            </a:extLst>
          </p:cNvPr>
          <p:cNvSpPr txBox="1"/>
          <p:nvPr/>
        </p:nvSpPr>
        <p:spPr>
          <a:xfrm>
            <a:off x="5604710" y="5112451"/>
            <a:ext cx="154107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solidFill>
                  <a:srgbClr val="0040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ORIENTATION </a:t>
            </a:r>
          </a:p>
          <a:p>
            <a:r>
              <a:rPr lang="en-US" sz="1500" b="1" dirty="0">
                <a:solidFill>
                  <a:srgbClr val="0040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LEARNING</a:t>
            </a:r>
          </a:p>
        </p:txBody>
      </p:sp>
      <p:sp>
        <p:nvSpPr>
          <p:cNvPr id="87" name="TextBox 36">
            <a:extLst>
              <a:ext uri="{FF2B5EF4-FFF2-40B4-BE49-F238E27FC236}">
                <a16:creationId xmlns:a16="http://schemas.microsoft.com/office/drawing/2014/main" id="{4635C107-3064-DD4E-8AB3-4AA60F66D4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6871" y="2715429"/>
            <a:ext cx="2884074" cy="98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 algn="ctr">
              <a:buNone/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CHARACTERISTICS</a:t>
            </a:r>
            <a:b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OF ADULT</a:t>
            </a:r>
            <a:b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LEARNERS</a:t>
            </a:r>
          </a:p>
          <a:p>
            <a:pPr algn="ctr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323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1E1F1-6C0D-A749-A08A-AFD649BA6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5701" y="44192"/>
            <a:ext cx="6140346" cy="981202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dirty="0"/>
              <a:t>The “Motor Mouth” Profile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36F9D4A-685B-8A44-B614-703A94FC66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400487"/>
              </p:ext>
            </p:extLst>
          </p:nvPr>
        </p:nvGraphicFramePr>
        <p:xfrm>
          <a:off x="1324577" y="2318921"/>
          <a:ext cx="6659437" cy="31598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8229">
                  <a:extLst>
                    <a:ext uri="{9D8B030D-6E8A-4147-A177-3AD203B41FA5}">
                      <a16:colId xmlns:a16="http://schemas.microsoft.com/office/drawing/2014/main" val="2109926485"/>
                    </a:ext>
                  </a:extLst>
                </a:gridCol>
                <a:gridCol w="4361208">
                  <a:extLst>
                    <a:ext uri="{9D8B030D-6E8A-4147-A177-3AD203B41FA5}">
                      <a16:colId xmlns:a16="http://schemas.microsoft.com/office/drawing/2014/main" val="3072736329"/>
                    </a:ext>
                  </a:extLst>
                </a:gridCol>
              </a:tblGrid>
              <a:tr h="86952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A.K.A.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2156"/>
                    </a:solidFill>
                  </a:tcPr>
                </a:tc>
                <a:tc>
                  <a:txBody>
                    <a:bodyPr/>
                    <a:lstStyle/>
                    <a:p>
                      <a:pPr marL="6286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“Over-Sharer”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21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027952"/>
                  </a:ext>
                </a:extLst>
              </a:tr>
              <a:tr h="869522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Typical Behavior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16D"/>
                    </a:solidFill>
                  </a:tcPr>
                </a:tc>
                <a:tc>
                  <a:txBody>
                    <a:bodyPr/>
                    <a:lstStyle/>
                    <a:p>
                      <a:pPr marL="6286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Shares too much, too often</a:t>
                      </a:r>
                    </a:p>
                    <a:p>
                      <a:pPr marL="6286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Processes learning by talking</a:t>
                      </a:r>
                      <a:br>
                        <a:rPr lang="en-US" sz="1500" b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500" b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(“thinking out loud”)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1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5209906"/>
                  </a:ext>
                </a:extLst>
              </a:tr>
              <a:tr h="1420787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n>
                            <a:noFill/>
                          </a:ln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Classroom Effect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BEF"/>
                    </a:solidFill>
                  </a:tcPr>
                </a:tc>
                <a:tc>
                  <a:txBody>
                    <a:bodyPr/>
                    <a:lstStyle/>
                    <a:p>
                      <a:pPr marL="6286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Limits ability of others to participate when one person is always talking </a:t>
                      </a:r>
                    </a:p>
                    <a:p>
                      <a:pPr marL="628650" lvl="1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5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True over-sharing of personal details</a:t>
                      </a:r>
                      <a:br>
                        <a:rPr lang="en-US" sz="15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5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 cause discomfort to other learners</a:t>
                      </a:r>
                      <a:endParaRPr lang="en-US" sz="1500" b="0" dirty="0">
                        <a:ln>
                          <a:noFill/>
                        </a:ln>
                        <a:solidFill>
                          <a:srgbClr val="00416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B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392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70291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6361D-2A81-CA4B-A3E1-52F801DC2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5701" y="58368"/>
            <a:ext cx="5688053" cy="981202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dirty="0"/>
              <a:t>Addressing </a:t>
            </a:r>
            <a:br>
              <a:rPr lang="en-US" dirty="0"/>
            </a:br>
            <a:r>
              <a:rPr lang="en-US" dirty="0"/>
              <a:t>“Motor Mouth” Behavior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ADA578B-4CD8-7142-97E9-44ACC72D1C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745674"/>
              </p:ext>
            </p:extLst>
          </p:nvPr>
        </p:nvGraphicFramePr>
        <p:xfrm>
          <a:off x="1115324" y="2281789"/>
          <a:ext cx="7752229" cy="2134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9375">
                  <a:extLst>
                    <a:ext uri="{9D8B030D-6E8A-4147-A177-3AD203B41FA5}">
                      <a16:colId xmlns:a16="http://schemas.microsoft.com/office/drawing/2014/main" val="2109926485"/>
                    </a:ext>
                  </a:extLst>
                </a:gridCol>
                <a:gridCol w="5392854">
                  <a:extLst>
                    <a:ext uri="{9D8B030D-6E8A-4147-A177-3AD203B41FA5}">
                      <a16:colId xmlns:a16="http://schemas.microsoft.com/office/drawing/2014/main" val="3072736329"/>
                    </a:ext>
                  </a:extLst>
                </a:gridCol>
              </a:tblGrid>
              <a:tr h="2134716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Strategies</a:t>
                      </a:r>
                    </a:p>
                  </a:txBody>
                  <a:tcPr anchor="ctr">
                    <a:solidFill>
                      <a:srgbClr val="012156"/>
                    </a:solidFill>
                  </a:tcPr>
                </a:tc>
                <a:tc>
                  <a:txBody>
                    <a:bodyPr/>
                    <a:lstStyle/>
                    <a:p>
                      <a:pPr marL="6286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9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Encourage conversation from others</a:t>
                      </a:r>
                    </a:p>
                    <a:p>
                      <a:pPr marL="6286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900" b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 a “go around” the</a:t>
                      </a:r>
                      <a:r>
                        <a:rPr lang="en-US" sz="1900" b="0" baseline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room strategy to call on various class members</a:t>
                      </a:r>
                    </a:p>
                    <a:p>
                      <a:pPr marL="6286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900" b="0" baseline="0" dirty="0">
                          <a:solidFill>
                            <a:srgbClr val="00416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Regularly remind the class that hearing from a variety of participants will enrich learning</a:t>
                      </a:r>
                      <a:endParaRPr lang="en-US" sz="1900" b="0" dirty="0">
                        <a:solidFill>
                          <a:srgbClr val="00416D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D0DB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027952"/>
                  </a:ext>
                </a:extLst>
              </a:tr>
            </a:tbl>
          </a:graphicData>
        </a:graphic>
      </p:graphicFrame>
      <p:sp>
        <p:nvSpPr>
          <p:cNvPr id="5" name="Pentagon 4">
            <a:extLst>
              <a:ext uri="{FF2B5EF4-FFF2-40B4-BE49-F238E27FC236}">
                <a16:creationId xmlns:a16="http://schemas.microsoft.com/office/drawing/2014/main" id="{9AA541A0-B91A-E145-ABAD-60AE3F977F78}"/>
              </a:ext>
            </a:extLst>
          </p:cNvPr>
          <p:cNvSpPr/>
          <p:nvPr/>
        </p:nvSpPr>
        <p:spPr>
          <a:xfrm>
            <a:off x="1115324" y="4746796"/>
            <a:ext cx="2473740" cy="1192696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rgbClr val="0041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to Say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B1E09A-EEBE-CC4F-90A8-F94D4F4F9F78}"/>
              </a:ext>
            </a:extLst>
          </p:cNvPr>
          <p:cNvSpPr/>
          <p:nvPr/>
        </p:nvSpPr>
        <p:spPr>
          <a:xfrm>
            <a:off x="3794760" y="4881479"/>
            <a:ext cx="439826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900" i="1" dirty="0">
                <a:solidFill>
                  <a:srgbClr val="00416D"/>
                </a:solidFill>
                <a:latin typeface="Arial" panose="020B0604020202020204" pitchFamily="34" charset="0"/>
              </a:rPr>
              <a:t>“Thank you for your insight. It is very important to the success of the class that everyone has opportunities to contribute.” </a:t>
            </a:r>
            <a:endParaRPr lang="en-US" altLang="en-US" sz="1900" dirty="0">
              <a:solidFill>
                <a:srgbClr val="00416D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672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CC040617-D120-6A4F-9016-BE1E15C31D3B}"/>
              </a:ext>
            </a:extLst>
          </p:cNvPr>
          <p:cNvSpPr/>
          <p:nvPr/>
        </p:nvSpPr>
        <p:spPr>
          <a:xfrm>
            <a:off x="1990023" y="4975174"/>
            <a:ext cx="4273762" cy="56064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748CC6C-020D-304D-AF76-84AA61E80928}"/>
              </a:ext>
            </a:extLst>
          </p:cNvPr>
          <p:cNvSpPr/>
          <p:nvPr/>
        </p:nvSpPr>
        <p:spPr>
          <a:xfrm>
            <a:off x="2004430" y="3831321"/>
            <a:ext cx="4273762" cy="56064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7B604E0-011D-C445-B09C-486CDE7D8F0C}"/>
              </a:ext>
            </a:extLst>
          </p:cNvPr>
          <p:cNvSpPr/>
          <p:nvPr/>
        </p:nvSpPr>
        <p:spPr>
          <a:xfrm>
            <a:off x="1990023" y="2669341"/>
            <a:ext cx="4273762" cy="56064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85E280F-4976-1E45-8BC3-8654194C0014}"/>
              </a:ext>
            </a:extLst>
          </p:cNvPr>
          <p:cNvSpPr/>
          <p:nvPr/>
        </p:nvSpPr>
        <p:spPr>
          <a:xfrm>
            <a:off x="2004430" y="1568497"/>
            <a:ext cx="4273762" cy="560648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8D27CA-760B-4243-9965-D32E325E6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0261" y="51280"/>
            <a:ext cx="5121001" cy="981202"/>
          </a:xfrm>
        </p:spPr>
        <p:txBody>
          <a:bodyPr/>
          <a:lstStyle/>
          <a:p>
            <a:r>
              <a:rPr lang="en-US" dirty="0"/>
              <a:t>Presentation Checklist</a:t>
            </a: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93B06E3A-3A3A-1A40-A327-8D64D83D4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7349" y="1441213"/>
            <a:ext cx="4273761" cy="4060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 i="0" kern="1200">
                <a:solidFill>
                  <a:schemeClr val="bg1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defRPr>
            </a:lvl1pPr>
            <a:lvl2pPr marL="742950" indent="-28575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 i="0" kern="1200">
                <a:solidFill>
                  <a:schemeClr val="bg1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defRPr>
            </a:lvl2pPr>
            <a:lvl3pPr marL="1143000" indent="-2286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 i="0" kern="1200">
                <a:solidFill>
                  <a:schemeClr val="bg1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defRPr>
            </a:lvl3pPr>
            <a:lvl4pPr marL="1600200" indent="-2286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2000" b="1" i="0" kern="1200">
                <a:solidFill>
                  <a:schemeClr val="bg1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defRPr>
            </a:lvl4pPr>
            <a:lvl5pPr marL="2057400" indent="-2286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2000" b="1" i="0" kern="1200">
                <a:solidFill>
                  <a:schemeClr val="bg1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defRPr>
            </a:lvl5pPr>
            <a:lvl6pPr marL="25146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 kern="1200">
                <a:solidFill>
                  <a:schemeClr val="bg1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defRPr>
            </a:lvl6pPr>
            <a:lvl7pPr marL="29718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 kern="1200">
                <a:solidFill>
                  <a:schemeClr val="bg1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defRPr>
            </a:lvl7pPr>
            <a:lvl8pPr marL="34290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 kern="1200">
                <a:solidFill>
                  <a:schemeClr val="bg1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defRPr>
            </a:lvl8pPr>
            <a:lvl9pPr marL="38862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 kern="1200">
                <a:solidFill>
                  <a:schemeClr val="bg1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500" b="0" dirty="0">
                <a:solidFill>
                  <a:srgbClr val="003F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Logistics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500" b="0" dirty="0">
                <a:solidFill>
                  <a:srgbClr val="003F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Speaker Analysis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500" b="0" dirty="0">
                <a:solidFill>
                  <a:srgbClr val="003F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Audience Analysis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500" b="0" dirty="0">
                <a:solidFill>
                  <a:srgbClr val="003F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Message Analysis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500" b="0" dirty="0">
                <a:solidFill>
                  <a:srgbClr val="003F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Opening Remarks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500" b="0" dirty="0">
                <a:solidFill>
                  <a:srgbClr val="003F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Closing Remarks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500" b="0" dirty="0">
                <a:solidFill>
                  <a:srgbClr val="003F6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and Answers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B16CAAF-316A-E743-84E1-C3F340946EB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92023" y="1705838"/>
            <a:ext cx="224831" cy="224831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35803A0F-26A9-934F-BE29-0F73AF7C1439}"/>
              </a:ext>
            </a:extLst>
          </p:cNvPr>
          <p:cNvSpPr/>
          <p:nvPr/>
        </p:nvSpPr>
        <p:spPr>
          <a:xfrm>
            <a:off x="8050403" y="5861468"/>
            <a:ext cx="732693" cy="732693"/>
          </a:xfrm>
          <a:prstGeom prst="ellipse">
            <a:avLst/>
          </a:prstGeom>
          <a:solidFill>
            <a:srgbClr val="00416D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36">
            <a:extLst>
              <a:ext uri="{FF2B5EF4-FFF2-40B4-BE49-F238E27FC236}">
                <a16:creationId xmlns:a16="http://schemas.microsoft.com/office/drawing/2014/main" id="{6B987C68-FAA7-864A-9585-915CEE889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0404" y="5952298"/>
            <a:ext cx="732692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500" dirty="0">
                <a:latin typeface="Arial Narrow" panose="020B0604020202020204" pitchFamily="34" charset="0"/>
                <a:cs typeface="Arial" panose="020B0604020202020204" pitchFamily="34" charset="0"/>
              </a:rPr>
              <a:t>SM</a:t>
            </a:r>
            <a:br>
              <a:rPr lang="en-US" altLang="en-US" sz="1500" dirty="0">
                <a:latin typeface="Arial Narrow" panose="020B0604020202020204" pitchFamily="34" charset="0"/>
                <a:cs typeface="Arial" panose="020B0604020202020204" pitchFamily="34" charset="0"/>
              </a:rPr>
            </a:br>
            <a:r>
              <a:rPr lang="en-US" altLang="en-US" sz="1400" dirty="0">
                <a:latin typeface="Arial Narrow" panose="020B0604020202020204" pitchFamily="34" charset="0"/>
                <a:cs typeface="Arial" panose="020B0604020202020204" pitchFamily="34" charset="0"/>
              </a:rPr>
              <a:t>13-12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75604DFB-EDA2-FB40-B4EC-C56D510BD87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93864" y="2289043"/>
            <a:ext cx="224831" cy="224831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043509E-1C45-EA49-8F01-FB814F544DB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347" y="2864375"/>
            <a:ext cx="224831" cy="224831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FBF75534-3473-064B-BF5E-B3ACBC49C7D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8163" y="3440907"/>
            <a:ext cx="224831" cy="224831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AC5E462B-B419-FA44-830F-0CD8FCEAB40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90907" y="3984546"/>
            <a:ext cx="224831" cy="224831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8F2668B-BBF2-E645-B416-12CD78E7905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4390" y="4582435"/>
            <a:ext cx="224831" cy="22483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D38B8861-266C-C249-9723-854CB8A37AF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5206" y="5141393"/>
            <a:ext cx="224831" cy="224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1617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44F0C-BC24-6A49-ABDD-3B22A3D58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7349" y="44192"/>
            <a:ext cx="5121001" cy="981202"/>
          </a:xfrm>
        </p:spPr>
        <p:txBody>
          <a:bodyPr/>
          <a:lstStyle/>
          <a:p>
            <a:r>
              <a:rPr lang="en-US" dirty="0"/>
              <a:t>Curriculum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C7213B-7191-7049-AD50-CE979A771E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163458" y="1552941"/>
            <a:ext cx="6597770" cy="443864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</a:pPr>
            <a:r>
              <a:rPr lang="en-US" altLang="en-US" dirty="0">
                <a:solidFill>
                  <a:srgbClr val="003F6F"/>
                </a:solidFill>
                <a:latin typeface="Arial" panose="020B0604020202020204" pitchFamily="34" charset="0"/>
              </a:rPr>
              <a:t>Training Techniques: Student Manual</a:t>
            </a:r>
            <a:br>
              <a:rPr lang="en-US" altLang="en-US" dirty="0">
                <a:solidFill>
                  <a:srgbClr val="003F6F"/>
                </a:solidFill>
                <a:latin typeface="Arial" panose="020B0604020202020204" pitchFamily="34" charset="0"/>
              </a:rPr>
            </a:br>
            <a:r>
              <a:rPr lang="en-US" altLang="en-US" dirty="0">
                <a:solidFill>
                  <a:srgbClr val="003F6F"/>
                </a:solidFill>
                <a:latin typeface="Arial" panose="020B0604020202020204" pitchFamily="34" charset="0"/>
              </a:rPr>
              <a:t>CFS Chapter 13 Instructional Techniques</a:t>
            </a:r>
          </a:p>
          <a:p>
            <a:pPr>
              <a:lnSpc>
                <a:spcPct val="120000"/>
              </a:lnSpc>
              <a:spcBef>
                <a:spcPct val="0"/>
              </a:spcBef>
              <a:buClrTx/>
            </a:pPr>
            <a:endParaRPr lang="en-US" altLang="en-US" b="0" dirty="0">
              <a:solidFill>
                <a:srgbClr val="70707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ClrTx/>
            </a:pPr>
            <a:r>
              <a:rPr lang="en-US" altLang="en-US" dirty="0">
                <a:solidFill>
                  <a:srgbClr val="003F6F"/>
                </a:solidFill>
                <a:latin typeface="Arial" panose="020B0604020202020204" pitchFamily="34" charset="0"/>
              </a:rPr>
              <a:t>Training Curriculum:</a:t>
            </a:r>
          </a:p>
          <a:p>
            <a:pPr lvl="1">
              <a:lnSpc>
                <a:spcPct val="120000"/>
              </a:lnSpc>
              <a:spcBef>
                <a:spcPct val="0"/>
              </a:spcBef>
            </a:pPr>
            <a:r>
              <a:rPr lang="en-US" altLang="en-US" dirty="0">
                <a:solidFill>
                  <a:srgbClr val="707070"/>
                </a:solidFill>
                <a:latin typeface="Arial" panose="020B0604020202020204" pitchFamily="34" charset="0"/>
              </a:rPr>
              <a:t> CFS Course DVD</a:t>
            </a:r>
          </a:p>
          <a:p>
            <a:pPr lvl="1">
              <a:lnSpc>
                <a:spcPct val="120000"/>
              </a:lnSpc>
              <a:spcBef>
                <a:spcPct val="0"/>
              </a:spcBef>
            </a:pPr>
            <a:r>
              <a:rPr lang="en-US" altLang="en-US" dirty="0">
                <a:solidFill>
                  <a:srgbClr val="707070"/>
                </a:solidFill>
                <a:latin typeface="Arial" panose="020B0604020202020204" pitchFamily="34" charset="0"/>
              </a:rPr>
              <a:t> Touchpoint Curriculum</a:t>
            </a:r>
          </a:p>
          <a:p>
            <a:pPr lvl="1">
              <a:lnSpc>
                <a:spcPct val="120000"/>
              </a:lnSpc>
              <a:spcBef>
                <a:spcPct val="0"/>
              </a:spcBef>
            </a:pPr>
            <a:r>
              <a:rPr lang="en-US" altLang="en-US" dirty="0">
                <a:solidFill>
                  <a:srgbClr val="707070"/>
                </a:solidFill>
                <a:latin typeface="Arial" panose="020B0604020202020204" pitchFamily="34" charset="0"/>
              </a:rPr>
              <a:t> FINRED Navy Resources Page</a:t>
            </a:r>
          </a:p>
          <a:p>
            <a:pPr lvl="1">
              <a:lnSpc>
                <a:spcPct val="120000"/>
              </a:lnSpc>
              <a:spcBef>
                <a:spcPct val="0"/>
              </a:spcBef>
            </a:pPr>
            <a:r>
              <a:rPr lang="en-US" altLang="en-US" dirty="0">
                <a:solidFill>
                  <a:srgbClr val="707070"/>
                </a:solidFill>
                <a:latin typeface="Arial" panose="020B0604020202020204" pitchFamily="34" charset="0"/>
              </a:rPr>
              <a:t> Personal Financial Specialist at your  </a:t>
            </a:r>
            <a:br>
              <a:rPr lang="en-US" altLang="en-US" dirty="0">
                <a:solidFill>
                  <a:srgbClr val="707070"/>
                </a:solidFill>
                <a:latin typeface="Arial" panose="020B0604020202020204" pitchFamily="34" charset="0"/>
              </a:rPr>
            </a:br>
            <a:r>
              <a:rPr lang="en-US" altLang="en-US" dirty="0">
                <a:solidFill>
                  <a:srgbClr val="707070"/>
                </a:solidFill>
                <a:latin typeface="Arial" panose="020B0604020202020204" pitchFamily="34" charset="0"/>
              </a:rPr>
              <a:t> Installation Family Support Center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44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59779-FFAD-9D4A-9C0D-797DBF2A7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Learning Channels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DC7B121-B7CF-C741-8631-98DEDCEF4714}"/>
              </a:ext>
            </a:extLst>
          </p:cNvPr>
          <p:cNvSpPr txBox="1">
            <a:spLocks/>
          </p:cNvSpPr>
          <p:nvPr/>
        </p:nvSpPr>
        <p:spPr>
          <a:xfrm>
            <a:off x="2365701" y="58368"/>
            <a:ext cx="5121001" cy="9812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rgbClr val="00416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5FAA8CE-9567-4D40-B468-9F7336C9AD66}"/>
              </a:ext>
            </a:extLst>
          </p:cNvPr>
          <p:cNvSpPr txBox="1">
            <a:spLocks/>
          </p:cNvSpPr>
          <p:nvPr/>
        </p:nvSpPr>
        <p:spPr>
          <a:xfrm>
            <a:off x="822785" y="4730417"/>
            <a:ext cx="2616611" cy="905875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b="1" i="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b="1" i="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2500" dirty="0">
                <a:solidFill>
                  <a:srgbClr val="AB34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VISUAL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See it</a:t>
            </a:r>
          </a:p>
        </p:txBody>
      </p:sp>
      <p:pic>
        <p:nvPicPr>
          <p:cNvPr id="13" name="Picture 12" descr="A person holding his hands up&#10;&#10;Description automatically generated">
            <a:extLst>
              <a:ext uri="{FF2B5EF4-FFF2-40B4-BE49-F238E27FC236}">
                <a16:creationId xmlns:a16="http://schemas.microsoft.com/office/drawing/2014/main" id="{52024167-E1DA-A743-A97E-1D454E7BDE26}"/>
              </a:ext>
            </a:extLst>
          </p:cNvPr>
          <p:cNvPicPr>
            <a:picLocks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6149" y="2436901"/>
            <a:ext cx="2049885" cy="2043659"/>
          </a:xfrm>
          <a:prstGeom prst="ellipse">
            <a:avLst/>
          </a:prstGeom>
        </p:spPr>
      </p:pic>
      <p:pic>
        <p:nvPicPr>
          <p:cNvPr id="14" name="Picture 13" descr="A picture containing person, indoor, young, person&#10;&#10;Description automatically generated">
            <a:extLst>
              <a:ext uri="{FF2B5EF4-FFF2-40B4-BE49-F238E27FC236}">
                <a16:creationId xmlns:a16="http://schemas.microsoft.com/office/drawing/2014/main" id="{7600765B-501E-964F-877A-B3A9AEF0ED8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506895" y="2411969"/>
            <a:ext cx="2066558" cy="2068591"/>
          </a:xfrm>
          <a:prstGeom prst="ellipse">
            <a:avLst/>
          </a:prstGeom>
        </p:spPr>
      </p:pic>
      <p:pic>
        <p:nvPicPr>
          <p:cNvPr id="15" name="Picture 14" descr="A picture containing wearing, sitting, table, small&#10;&#10;Description automatically generated">
            <a:extLst>
              <a:ext uri="{FF2B5EF4-FFF2-40B4-BE49-F238E27FC236}">
                <a16:creationId xmlns:a16="http://schemas.microsoft.com/office/drawing/2014/main" id="{3BE26E9D-85D7-374C-96A6-C5FC0BBC4E1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62402" y="2461833"/>
            <a:ext cx="2075449" cy="2073591"/>
          </a:xfrm>
          <a:prstGeom prst="ellipse">
            <a:avLst/>
          </a:prstGeom>
        </p:spPr>
      </p:pic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759BE56F-6046-0A4F-A110-FB0B5AD5E902}"/>
              </a:ext>
            </a:extLst>
          </p:cNvPr>
          <p:cNvSpPr txBox="1">
            <a:spLocks/>
          </p:cNvSpPr>
          <p:nvPr/>
        </p:nvSpPr>
        <p:spPr>
          <a:xfrm>
            <a:off x="3221383" y="4713554"/>
            <a:ext cx="2616611" cy="90587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rgbClr val="707070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rgbClr val="707070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707070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rgbClr val="707070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rgbClr val="707070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25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AUDITORY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rgbClr val="0040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 it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81EBBDBC-B1C2-B046-A041-F54838FEBFE5}"/>
              </a:ext>
            </a:extLst>
          </p:cNvPr>
          <p:cNvSpPr txBox="1">
            <a:spLocks/>
          </p:cNvSpPr>
          <p:nvPr/>
        </p:nvSpPr>
        <p:spPr>
          <a:xfrm>
            <a:off x="5691820" y="4713554"/>
            <a:ext cx="2616611" cy="90587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rgbClr val="707070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rgbClr val="707070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707070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rgbClr val="707070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rgbClr val="707070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2500" b="1" dirty="0">
                <a:solidFill>
                  <a:srgbClr val="0F650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KINESTHETIC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rgbClr val="0040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it</a:t>
            </a:r>
          </a:p>
        </p:txBody>
      </p:sp>
    </p:spTree>
    <p:extLst>
      <p:ext uri="{BB962C8B-B14F-4D97-AF65-F5344CB8AC3E}">
        <p14:creationId xmlns:p14="http://schemas.microsoft.com/office/powerpoint/2010/main" val="414600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1">
            <a:extLst>
              <a:ext uri="{FF2B5EF4-FFF2-40B4-BE49-F238E27FC236}">
                <a16:creationId xmlns:a16="http://schemas.microsoft.com/office/drawing/2014/main" id="{C248E232-1912-184A-AE3C-5081AF3A852A}"/>
              </a:ext>
            </a:extLst>
          </p:cNvPr>
          <p:cNvSpPr txBox="1">
            <a:spLocks/>
          </p:cNvSpPr>
          <p:nvPr/>
        </p:nvSpPr>
        <p:spPr>
          <a:xfrm>
            <a:off x="2344437" y="278015"/>
            <a:ext cx="5998578" cy="9812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rgbClr val="00416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Active Training Techniques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B48FA161-A30B-E64F-A90D-748F439D4A7B}"/>
              </a:ext>
            </a:extLst>
          </p:cNvPr>
          <p:cNvSpPr/>
          <p:nvPr/>
        </p:nvSpPr>
        <p:spPr>
          <a:xfrm>
            <a:off x="8050403" y="5861468"/>
            <a:ext cx="732693" cy="732693"/>
          </a:xfrm>
          <a:prstGeom prst="ellipse">
            <a:avLst/>
          </a:prstGeom>
          <a:solidFill>
            <a:srgbClr val="00416D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36">
            <a:extLst>
              <a:ext uri="{FF2B5EF4-FFF2-40B4-BE49-F238E27FC236}">
                <a16:creationId xmlns:a16="http://schemas.microsoft.com/office/drawing/2014/main" id="{17802CDE-6DBE-0B4C-ACEC-3877126B8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0404" y="5956565"/>
            <a:ext cx="732692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500" dirty="0">
                <a:latin typeface="Arial Narrow" panose="020B0604020202020204" pitchFamily="34" charset="0"/>
                <a:cs typeface="Arial" panose="020B0604020202020204" pitchFamily="34" charset="0"/>
              </a:rPr>
              <a:t>SM</a:t>
            </a:r>
            <a:br>
              <a:rPr lang="en-US" altLang="en-US" sz="1500" dirty="0">
                <a:latin typeface="Arial Narrow" panose="020B0604020202020204" pitchFamily="34" charset="0"/>
                <a:cs typeface="Arial" panose="020B0604020202020204" pitchFamily="34" charset="0"/>
              </a:rPr>
            </a:br>
            <a:r>
              <a:rPr lang="en-US" altLang="en-US" sz="1400" dirty="0">
                <a:latin typeface="Arial Narrow" panose="020B0604020202020204" pitchFamily="34" charset="0"/>
                <a:cs typeface="Arial" panose="020B0604020202020204" pitchFamily="34" charset="0"/>
              </a:rPr>
              <a:t>13-5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066A87FD-BBF8-734F-AD0B-9EF4758E0A34}"/>
              </a:ext>
            </a:extLst>
          </p:cNvPr>
          <p:cNvSpPr/>
          <p:nvPr/>
        </p:nvSpPr>
        <p:spPr>
          <a:xfrm>
            <a:off x="3484587" y="3659745"/>
            <a:ext cx="2280869" cy="2261380"/>
          </a:xfrm>
          <a:prstGeom prst="ellipse">
            <a:avLst/>
          </a:prstGeom>
          <a:solidFill>
            <a:srgbClr val="003F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8F155AFA-94BE-0A43-BC0E-BAD0BA45C19E}"/>
              </a:ext>
            </a:extLst>
          </p:cNvPr>
          <p:cNvCxnSpPr>
            <a:cxnSpLocks/>
          </p:cNvCxnSpPr>
          <p:nvPr/>
        </p:nvCxnSpPr>
        <p:spPr>
          <a:xfrm>
            <a:off x="4094470" y="2477059"/>
            <a:ext cx="263149" cy="1203392"/>
          </a:xfrm>
          <a:prstGeom prst="straightConnector1">
            <a:avLst/>
          </a:prstGeom>
          <a:ln w="6350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1E682EAC-44F0-414E-AA71-C8949698F1AB}"/>
              </a:ext>
            </a:extLst>
          </p:cNvPr>
          <p:cNvCxnSpPr>
            <a:cxnSpLocks/>
          </p:cNvCxnSpPr>
          <p:nvPr/>
        </p:nvCxnSpPr>
        <p:spPr>
          <a:xfrm flipH="1">
            <a:off x="4944916" y="2308140"/>
            <a:ext cx="283826" cy="1372311"/>
          </a:xfrm>
          <a:prstGeom prst="straightConnector1">
            <a:avLst/>
          </a:prstGeom>
          <a:ln w="6350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5AA457B9-9595-C540-A929-15718A000273}"/>
              </a:ext>
            </a:extLst>
          </p:cNvPr>
          <p:cNvCxnSpPr>
            <a:cxnSpLocks/>
          </p:cNvCxnSpPr>
          <p:nvPr/>
        </p:nvCxnSpPr>
        <p:spPr>
          <a:xfrm flipH="1">
            <a:off x="5353794" y="2909926"/>
            <a:ext cx="823324" cy="1030720"/>
          </a:xfrm>
          <a:prstGeom prst="straightConnector1">
            <a:avLst/>
          </a:prstGeom>
          <a:ln w="6350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0087469-94CC-1842-A333-D2BFEBC8BFAF}"/>
              </a:ext>
            </a:extLst>
          </p:cNvPr>
          <p:cNvCxnSpPr>
            <a:cxnSpLocks/>
          </p:cNvCxnSpPr>
          <p:nvPr/>
        </p:nvCxnSpPr>
        <p:spPr>
          <a:xfrm>
            <a:off x="2911855" y="2857887"/>
            <a:ext cx="962277" cy="1082759"/>
          </a:xfrm>
          <a:prstGeom prst="straightConnector1">
            <a:avLst/>
          </a:prstGeom>
          <a:ln w="6350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E9F60E0A-FB05-5942-AD44-D1FDDCDC7B20}"/>
              </a:ext>
            </a:extLst>
          </p:cNvPr>
          <p:cNvCxnSpPr>
            <a:cxnSpLocks/>
          </p:cNvCxnSpPr>
          <p:nvPr/>
        </p:nvCxnSpPr>
        <p:spPr>
          <a:xfrm flipH="1">
            <a:off x="5680896" y="3869121"/>
            <a:ext cx="1144859" cy="525008"/>
          </a:xfrm>
          <a:prstGeom prst="straightConnector1">
            <a:avLst/>
          </a:prstGeom>
          <a:ln w="6350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AC7B61A1-CFB6-924C-89C2-33A9E1E44E72}"/>
              </a:ext>
            </a:extLst>
          </p:cNvPr>
          <p:cNvCxnSpPr>
            <a:cxnSpLocks/>
          </p:cNvCxnSpPr>
          <p:nvPr/>
        </p:nvCxnSpPr>
        <p:spPr>
          <a:xfrm>
            <a:off x="2422052" y="3839478"/>
            <a:ext cx="1125245" cy="554651"/>
          </a:xfrm>
          <a:prstGeom prst="straightConnector1">
            <a:avLst/>
          </a:prstGeom>
          <a:ln w="6350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5E2DB764-A165-FC43-AD18-EA4EA8BD983F}"/>
              </a:ext>
            </a:extLst>
          </p:cNvPr>
          <p:cNvCxnSpPr>
            <a:cxnSpLocks/>
          </p:cNvCxnSpPr>
          <p:nvPr/>
        </p:nvCxnSpPr>
        <p:spPr>
          <a:xfrm flipH="1">
            <a:off x="5747805" y="4847842"/>
            <a:ext cx="1405052" cy="7204"/>
          </a:xfrm>
          <a:prstGeom prst="straightConnector1">
            <a:avLst/>
          </a:prstGeom>
          <a:ln w="6350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E519BAE0-1D66-B741-9BC2-9D2055040C14}"/>
              </a:ext>
            </a:extLst>
          </p:cNvPr>
          <p:cNvCxnSpPr>
            <a:cxnSpLocks/>
          </p:cNvCxnSpPr>
          <p:nvPr/>
        </p:nvCxnSpPr>
        <p:spPr>
          <a:xfrm>
            <a:off x="2120932" y="4855046"/>
            <a:ext cx="1352024" cy="0"/>
          </a:xfrm>
          <a:prstGeom prst="straightConnector1">
            <a:avLst/>
          </a:prstGeom>
          <a:ln w="63500"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EB88D489-CB7E-D341-B50A-C5635CD6DF5C}"/>
              </a:ext>
            </a:extLst>
          </p:cNvPr>
          <p:cNvSpPr/>
          <p:nvPr/>
        </p:nvSpPr>
        <p:spPr>
          <a:xfrm>
            <a:off x="1072050" y="4500832"/>
            <a:ext cx="1279474" cy="694021"/>
          </a:xfrm>
          <a:prstGeom prst="rect">
            <a:avLst/>
          </a:prstGeom>
          <a:solidFill>
            <a:srgbClr val="2C5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Demonstrate Expertise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5CB1C2E-52E8-8A43-B4F9-41452326AD56}"/>
              </a:ext>
            </a:extLst>
          </p:cNvPr>
          <p:cNvSpPr/>
          <p:nvPr/>
        </p:nvSpPr>
        <p:spPr>
          <a:xfrm>
            <a:off x="1259204" y="3285734"/>
            <a:ext cx="1352024" cy="694021"/>
          </a:xfrm>
          <a:prstGeom prst="rect">
            <a:avLst/>
          </a:prstGeom>
          <a:solidFill>
            <a:srgbClr val="2C5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Related</a:t>
            </a:r>
          </a:p>
          <a:p>
            <a:pPr algn="ctr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Training to</a:t>
            </a:r>
          </a:p>
          <a:p>
            <a:pPr algn="ctr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Real Life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6873D79-48D4-1541-A246-06D210CC4D4C}"/>
              </a:ext>
            </a:extLst>
          </p:cNvPr>
          <p:cNvSpPr/>
          <p:nvPr/>
        </p:nvSpPr>
        <p:spPr>
          <a:xfrm>
            <a:off x="2351524" y="2297580"/>
            <a:ext cx="1040456" cy="694021"/>
          </a:xfrm>
          <a:prstGeom prst="rect">
            <a:avLst/>
          </a:prstGeom>
          <a:solidFill>
            <a:srgbClr val="2C5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Gain Attention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E86FC13-C9CA-7E47-BFF6-FB630DB204A1}"/>
              </a:ext>
            </a:extLst>
          </p:cNvPr>
          <p:cNvSpPr/>
          <p:nvPr/>
        </p:nvSpPr>
        <p:spPr>
          <a:xfrm>
            <a:off x="3517253" y="1791069"/>
            <a:ext cx="1111453" cy="694021"/>
          </a:xfrm>
          <a:prstGeom prst="rect">
            <a:avLst/>
          </a:prstGeom>
          <a:solidFill>
            <a:srgbClr val="2C5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Use Visual Aids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6925F107-3925-D74D-AB09-014F07CABA19}"/>
              </a:ext>
            </a:extLst>
          </p:cNvPr>
          <p:cNvSpPr/>
          <p:nvPr/>
        </p:nvSpPr>
        <p:spPr>
          <a:xfrm>
            <a:off x="4685246" y="1783038"/>
            <a:ext cx="1040456" cy="694021"/>
          </a:xfrm>
          <a:prstGeom prst="rect">
            <a:avLst/>
          </a:prstGeom>
          <a:solidFill>
            <a:srgbClr val="2C5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Highlight</a:t>
            </a:r>
          </a:p>
          <a:p>
            <a:pPr algn="ctr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Important Point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E05C3830-DA99-6C41-A49C-B1B58C3B7566}"/>
              </a:ext>
            </a:extLst>
          </p:cNvPr>
          <p:cNvSpPr/>
          <p:nvPr/>
        </p:nvSpPr>
        <p:spPr>
          <a:xfrm>
            <a:off x="5848714" y="2308140"/>
            <a:ext cx="1040456" cy="694021"/>
          </a:xfrm>
          <a:prstGeom prst="rect">
            <a:avLst/>
          </a:prstGeom>
          <a:solidFill>
            <a:srgbClr val="2C5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Move Around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9381DAD5-BD51-E346-978B-B2E6C81B39D7}"/>
              </a:ext>
            </a:extLst>
          </p:cNvPr>
          <p:cNvSpPr/>
          <p:nvPr/>
        </p:nvSpPr>
        <p:spPr>
          <a:xfrm>
            <a:off x="6636579" y="3312735"/>
            <a:ext cx="1262476" cy="694021"/>
          </a:xfrm>
          <a:prstGeom prst="rect">
            <a:avLst/>
          </a:prstGeom>
          <a:solidFill>
            <a:srgbClr val="2C5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Ask Your Audience Questions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386A8F8B-C022-2049-A28A-70540DE8B2D8}"/>
              </a:ext>
            </a:extLst>
          </p:cNvPr>
          <p:cNvSpPr/>
          <p:nvPr/>
        </p:nvSpPr>
        <p:spPr>
          <a:xfrm>
            <a:off x="6922081" y="4500833"/>
            <a:ext cx="1262475" cy="694021"/>
          </a:xfrm>
          <a:prstGeom prst="rect">
            <a:avLst/>
          </a:prstGeom>
          <a:solidFill>
            <a:srgbClr val="2C5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Respond to Questions</a:t>
            </a:r>
          </a:p>
        </p:txBody>
      </p:sp>
      <p:sp>
        <p:nvSpPr>
          <p:cNvPr id="68" name="TextBox 36">
            <a:extLst>
              <a:ext uri="{FF2B5EF4-FFF2-40B4-BE49-F238E27FC236}">
                <a16:creationId xmlns:a16="http://schemas.microsoft.com/office/drawing/2014/main" id="{A558F3B6-5B2E-8942-BB60-08DD6B4DC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7581" y="4276844"/>
            <a:ext cx="2884074" cy="1023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 algn="ctr">
              <a:lnSpc>
                <a:spcPct val="85000"/>
              </a:lnSpc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Audient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(Hearer)</a:t>
            </a:r>
          </a:p>
          <a:p>
            <a:pPr algn="ctr">
              <a:lnSpc>
                <a:spcPct val="85000"/>
              </a:lnSpc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Attention</a:t>
            </a:r>
          </a:p>
        </p:txBody>
      </p:sp>
    </p:spTree>
    <p:extLst>
      <p:ext uri="{BB962C8B-B14F-4D97-AF65-F5344CB8AC3E}">
        <p14:creationId xmlns:p14="http://schemas.microsoft.com/office/powerpoint/2010/main" val="2795513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BDA10-BFCA-914A-B3FB-17C6F849D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95" y="92035"/>
            <a:ext cx="6491817" cy="1325563"/>
          </a:xfrm>
        </p:spPr>
        <p:txBody>
          <a:bodyPr/>
          <a:lstStyle/>
          <a:p>
            <a:r>
              <a:rPr lang="en-US" dirty="0"/>
              <a:t>Facilitating Discussion</a:t>
            </a: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EBC413E8-F905-204A-A579-8CCA9990D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1678" y="4615430"/>
            <a:ext cx="3659298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>
              <a:buNone/>
              <a:defRPr/>
            </a:pPr>
            <a:r>
              <a:rPr lang="en-US" sz="2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533C46FD-D59A-314A-824B-C3D0316800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0976" y="4598747"/>
            <a:ext cx="85209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>
              <a:buNone/>
              <a:defRPr/>
            </a:pPr>
            <a:r>
              <a:rPr lang="en-US" sz="2500" dirty="0">
                <a:solidFill>
                  <a:srgbClr val="0F650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E6A46A-4AF1-0F46-B0E4-5B8D2913DBF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25050" y="4615430"/>
            <a:ext cx="428300" cy="428300"/>
          </a:xfrm>
          <a:prstGeom prst="rect">
            <a:avLst/>
          </a:prstGeom>
        </p:spPr>
      </p:pic>
      <p:sp>
        <p:nvSpPr>
          <p:cNvPr id="7" name="TextBox 5">
            <a:extLst>
              <a:ext uri="{FF2B5EF4-FFF2-40B4-BE49-F238E27FC236}">
                <a16:creationId xmlns:a16="http://schemas.microsoft.com/office/drawing/2014/main" id="{71B83AF2-86AB-3E49-845D-F44FC36233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8776" y="2477165"/>
            <a:ext cx="6272578" cy="938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 marL="342900" indent="-342900">
              <a:buClr>
                <a:srgbClr val="0F650A"/>
              </a:buClr>
              <a:defRPr/>
            </a:pPr>
            <a:r>
              <a:rPr lang="en-US" sz="25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 variety of techniques</a:t>
            </a:r>
          </a:p>
          <a:p>
            <a:pPr marL="342900" indent="-342900">
              <a:buClr>
                <a:srgbClr val="0F650A"/>
              </a:buClr>
              <a:defRPr/>
            </a:pPr>
            <a:r>
              <a:rPr lang="en-US" sz="25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 best practices for effectiveness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7417D8D-9618-6148-A445-1E276E93D8BB}"/>
              </a:ext>
            </a:extLst>
          </p:cNvPr>
          <p:cNvSpPr/>
          <p:nvPr/>
        </p:nvSpPr>
        <p:spPr>
          <a:xfrm>
            <a:off x="8050403" y="5861468"/>
            <a:ext cx="732693" cy="732693"/>
          </a:xfrm>
          <a:prstGeom prst="ellipse">
            <a:avLst/>
          </a:prstGeom>
          <a:solidFill>
            <a:srgbClr val="00416D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36">
            <a:extLst>
              <a:ext uri="{FF2B5EF4-FFF2-40B4-BE49-F238E27FC236}">
                <a16:creationId xmlns:a16="http://schemas.microsoft.com/office/drawing/2014/main" id="{9C31E2B5-DB0D-594B-8563-F1B5A9F22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0403" y="5948118"/>
            <a:ext cx="732692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500" dirty="0">
                <a:latin typeface="Arial Narrow" panose="020B0604020202020204" pitchFamily="34" charset="0"/>
                <a:cs typeface="Arial" panose="020B0604020202020204" pitchFamily="34" charset="0"/>
              </a:rPr>
              <a:t>SM</a:t>
            </a:r>
            <a:endParaRPr lang="en-US" altLang="en-US" sz="1400" dirty="0">
              <a:latin typeface="Arial Narrow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400" dirty="0">
                <a:latin typeface="Arial Narrow" panose="020B0604020202020204" pitchFamily="34" charset="0"/>
                <a:cs typeface="Arial" panose="020B0604020202020204" pitchFamily="34" charset="0"/>
              </a:rPr>
              <a:t>13-6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88CABC9-3D62-0A45-B1CF-49AFD1B3345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84347" y="4598747"/>
            <a:ext cx="428301" cy="428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663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BDA10-BFCA-914A-B3FB-17C6F849D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95" y="106211"/>
            <a:ext cx="6491817" cy="1325563"/>
          </a:xfrm>
        </p:spPr>
        <p:txBody>
          <a:bodyPr/>
          <a:lstStyle/>
          <a:p>
            <a:r>
              <a:rPr lang="en-US" dirty="0"/>
              <a:t>Demonstrating Expertise</a:t>
            </a:r>
          </a:p>
        </p:txBody>
      </p:sp>
      <p:sp>
        <p:nvSpPr>
          <p:cNvPr id="12" name="TextBox 5">
            <a:extLst>
              <a:ext uri="{FF2B5EF4-FFF2-40B4-BE49-F238E27FC236}">
                <a16:creationId xmlns:a16="http://schemas.microsoft.com/office/drawing/2014/main" id="{ACF12B24-838D-8241-B1AF-813DD0420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0212" y="3262340"/>
            <a:ext cx="3201788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 marL="342900" indent="-342900">
              <a:spcBef>
                <a:spcPts val="0"/>
              </a:spcBef>
              <a:buClr>
                <a:srgbClr val="FF0200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Believe you are the ultimate subject matter expert, or</a:t>
            </a:r>
          </a:p>
          <a:p>
            <a:pPr marL="342900" indent="-342900">
              <a:spcBef>
                <a:spcPts val="0"/>
              </a:spcBef>
              <a:buClr>
                <a:srgbClr val="FF0200"/>
              </a:buClr>
              <a:defRPr/>
            </a:pPr>
            <a:endParaRPr lang="en-US" sz="2000" b="0" dirty="0">
              <a:solidFill>
                <a:srgbClr val="70707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0"/>
              </a:spcBef>
              <a:buClr>
                <a:srgbClr val="FF0200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Fail to prepare yourself as a subject matter expert </a:t>
            </a:r>
          </a:p>
          <a:p>
            <a:pPr>
              <a:spcBef>
                <a:spcPts val="0"/>
              </a:spcBef>
              <a:buClr>
                <a:srgbClr val="FF0200"/>
              </a:buClr>
              <a:buNone/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8D48671E-099B-7747-883F-5E9A1BD9C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819" y="2700550"/>
            <a:ext cx="3659298" cy="2923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>
              <a:buClr>
                <a:srgbClr val="0F650A"/>
              </a:buClr>
              <a:buNone/>
              <a:defRPr/>
            </a:pPr>
            <a:r>
              <a:rPr lang="en-US" sz="2000" b="0" i="1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Remember</a:t>
            </a:r>
          </a:p>
          <a:p>
            <a:pPr>
              <a:lnSpc>
                <a:spcPts val="1200"/>
              </a:lnSpc>
              <a:buClr>
                <a:srgbClr val="0F650A"/>
              </a:buClr>
              <a:buNone/>
              <a:defRPr/>
            </a:pPr>
            <a:endParaRPr lang="en-US" sz="800" b="0" dirty="0">
              <a:solidFill>
                <a:srgbClr val="70707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0F650A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OK not to know everything</a:t>
            </a:r>
          </a:p>
          <a:p>
            <a:pPr marL="285750" indent="-285750">
              <a:buClr>
                <a:srgbClr val="0F650A"/>
              </a:buClr>
              <a:defRPr/>
            </a:pPr>
            <a:endParaRPr lang="en-US" sz="800" b="0" dirty="0">
              <a:solidFill>
                <a:srgbClr val="70707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0F650A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OK to be imperfect as an instructor </a:t>
            </a:r>
          </a:p>
          <a:p>
            <a:pPr marL="285750" indent="-285750">
              <a:buClr>
                <a:srgbClr val="0F650A"/>
              </a:buClr>
              <a:defRPr/>
            </a:pPr>
            <a:endParaRPr lang="en-US" sz="800" b="0" dirty="0">
              <a:solidFill>
                <a:srgbClr val="70707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0F650A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Facilitate learning, rather than deliver it</a:t>
            </a: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9EA08311-22F4-7542-B9CB-ABAB65B33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1678" y="2108530"/>
            <a:ext cx="3659298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>
              <a:buNone/>
              <a:defRPr/>
            </a:pPr>
            <a:r>
              <a:rPr lang="en-US" sz="2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</a:t>
            </a:r>
          </a:p>
        </p:txBody>
      </p:sp>
      <p:sp>
        <p:nvSpPr>
          <p:cNvPr id="15" name="TextBox 5">
            <a:extLst>
              <a:ext uri="{FF2B5EF4-FFF2-40B4-BE49-F238E27FC236}">
                <a16:creationId xmlns:a16="http://schemas.microsoft.com/office/drawing/2014/main" id="{1A42EAD7-7541-C14C-B8D8-1A591592F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9606" y="2108530"/>
            <a:ext cx="85209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>
              <a:buNone/>
              <a:defRPr/>
            </a:pPr>
            <a:r>
              <a:rPr lang="en-US" sz="2500" dirty="0">
                <a:solidFill>
                  <a:srgbClr val="0F650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AD68724-1BBC-AC41-98B9-DFFD6E253A9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20646" y="2108529"/>
            <a:ext cx="428301" cy="428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E6E2A09-EBE2-1A47-8714-11B7CFF4368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32718" y="2108529"/>
            <a:ext cx="428300" cy="42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69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BDA10-BFCA-914A-B3FB-17C6F849D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95" y="99123"/>
            <a:ext cx="6491817" cy="1325563"/>
          </a:xfrm>
        </p:spPr>
        <p:txBody>
          <a:bodyPr/>
          <a:lstStyle/>
          <a:p>
            <a:r>
              <a:rPr lang="en-US" dirty="0"/>
              <a:t>Relating Training to Real Life</a:t>
            </a: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9EA08311-22F4-7542-B9CB-ABAB65B33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1678" y="2108530"/>
            <a:ext cx="3659298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>
              <a:buNone/>
              <a:defRPr/>
            </a:pPr>
            <a:r>
              <a:rPr lang="en-US" sz="2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</a:t>
            </a:r>
          </a:p>
        </p:txBody>
      </p:sp>
      <p:sp>
        <p:nvSpPr>
          <p:cNvPr id="15" name="TextBox 5">
            <a:extLst>
              <a:ext uri="{FF2B5EF4-FFF2-40B4-BE49-F238E27FC236}">
                <a16:creationId xmlns:a16="http://schemas.microsoft.com/office/drawing/2014/main" id="{1A42EAD7-7541-C14C-B8D8-1A591592F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9606" y="2108530"/>
            <a:ext cx="85209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>
              <a:buNone/>
              <a:defRPr/>
            </a:pPr>
            <a:r>
              <a:rPr lang="en-US" sz="2500" dirty="0">
                <a:solidFill>
                  <a:srgbClr val="0F650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AD68724-1BBC-AC41-98B9-DFFD6E253A9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20646" y="2108529"/>
            <a:ext cx="428301" cy="428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E6E2A09-EBE2-1A47-8714-11B7CFF4368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32718" y="2108529"/>
            <a:ext cx="428300" cy="428300"/>
          </a:xfrm>
          <a:prstGeom prst="rect">
            <a:avLst/>
          </a:prstGeom>
        </p:spPr>
      </p:pic>
      <p:sp>
        <p:nvSpPr>
          <p:cNvPr id="19" name="TextBox 5">
            <a:extLst>
              <a:ext uri="{FF2B5EF4-FFF2-40B4-BE49-F238E27FC236}">
                <a16:creationId xmlns:a16="http://schemas.microsoft.com/office/drawing/2014/main" id="{2355D968-C027-5E47-84F5-75C3D2124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6788" y="2806136"/>
            <a:ext cx="320178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 marL="342900" indent="-342900">
              <a:buClr>
                <a:srgbClr val="FF0200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afraid to ask participants to raise their real-life challenges in the class</a:t>
            </a:r>
          </a:p>
        </p:txBody>
      </p:sp>
      <p:sp>
        <p:nvSpPr>
          <p:cNvPr id="20" name="TextBox 5">
            <a:extLst>
              <a:ext uri="{FF2B5EF4-FFF2-40B4-BE49-F238E27FC236}">
                <a16:creationId xmlns:a16="http://schemas.microsoft.com/office/drawing/2014/main" id="{FE36C4E5-8D60-C647-8614-A7400FC4D8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904" y="2795920"/>
            <a:ext cx="307713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 marL="285750" indent="-285750">
              <a:buClr>
                <a:srgbClr val="0F650A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personal stories to add interest or to highlight a point</a:t>
            </a:r>
          </a:p>
        </p:txBody>
      </p:sp>
    </p:spTree>
    <p:extLst>
      <p:ext uri="{BB962C8B-B14F-4D97-AF65-F5344CB8AC3E}">
        <p14:creationId xmlns:p14="http://schemas.microsoft.com/office/powerpoint/2010/main" val="785029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  <p:bldP spid="2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BDA10-BFCA-914A-B3FB-17C6F849D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Gaining Attention</a:t>
            </a: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9EA08311-22F4-7542-B9CB-ABAB65B33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1678" y="2108530"/>
            <a:ext cx="3659298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>
              <a:buNone/>
              <a:defRPr/>
            </a:pPr>
            <a:r>
              <a:rPr lang="en-US" sz="2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</a:t>
            </a:r>
          </a:p>
        </p:txBody>
      </p:sp>
      <p:sp>
        <p:nvSpPr>
          <p:cNvPr id="15" name="TextBox 5">
            <a:extLst>
              <a:ext uri="{FF2B5EF4-FFF2-40B4-BE49-F238E27FC236}">
                <a16:creationId xmlns:a16="http://schemas.microsoft.com/office/drawing/2014/main" id="{1A42EAD7-7541-C14C-B8D8-1A591592F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9606" y="2108530"/>
            <a:ext cx="85209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>
              <a:buNone/>
              <a:defRPr/>
            </a:pPr>
            <a:r>
              <a:rPr lang="en-US" sz="2500" dirty="0">
                <a:solidFill>
                  <a:srgbClr val="0F650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AD68724-1BBC-AC41-98B9-DFFD6E253A9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20646" y="2108529"/>
            <a:ext cx="428301" cy="428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E6E2A09-EBE2-1A47-8714-11B7CFF4368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32718" y="2108529"/>
            <a:ext cx="428300" cy="428300"/>
          </a:xfrm>
          <a:prstGeom prst="rect">
            <a:avLst/>
          </a:prstGeom>
        </p:spPr>
      </p:pic>
      <p:sp>
        <p:nvSpPr>
          <p:cNvPr id="9" name="TextBox 5">
            <a:extLst>
              <a:ext uri="{FF2B5EF4-FFF2-40B4-BE49-F238E27FC236}">
                <a16:creationId xmlns:a16="http://schemas.microsoft.com/office/drawing/2014/main" id="{B4A3CC16-1FB9-6A43-9FCF-D1B5A2BF5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6788" y="2806136"/>
            <a:ext cx="320178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 marL="285750" indent="-285750">
              <a:buClr>
                <a:srgbClr val="FF0000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Forget that you are not </a:t>
            </a:r>
            <a:b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focus of the training; you are only the facilitator  </a:t>
            </a:r>
          </a:p>
        </p:txBody>
      </p:sp>
      <p:sp>
        <p:nvSpPr>
          <p:cNvPr id="10" name="TextBox 5">
            <a:extLst>
              <a:ext uri="{FF2B5EF4-FFF2-40B4-BE49-F238E27FC236}">
                <a16:creationId xmlns:a16="http://schemas.microsoft.com/office/drawing/2014/main" id="{5AD4B7BE-1566-8942-AE7B-3787C2323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904" y="2795920"/>
            <a:ext cx="3544966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 marL="285750" indent="-285750">
              <a:buClr>
                <a:srgbClr val="0F650A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your presentation skills to capture student attention with something novel, a story, a visual, animation, or question </a:t>
            </a:r>
          </a:p>
        </p:txBody>
      </p:sp>
    </p:spTree>
    <p:extLst>
      <p:ext uri="{BB962C8B-B14F-4D97-AF65-F5344CB8AC3E}">
        <p14:creationId xmlns:p14="http://schemas.microsoft.com/office/powerpoint/2010/main" val="4029225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BDA10-BFCA-914A-B3FB-17C6F849D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Visual Aids</a:t>
            </a: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9EA08311-22F4-7542-B9CB-ABAB65B33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1678" y="2108530"/>
            <a:ext cx="3659298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>
              <a:buNone/>
              <a:defRPr/>
            </a:pPr>
            <a:r>
              <a:rPr lang="en-US" sz="2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</a:t>
            </a:r>
          </a:p>
        </p:txBody>
      </p:sp>
      <p:sp>
        <p:nvSpPr>
          <p:cNvPr id="15" name="TextBox 5">
            <a:extLst>
              <a:ext uri="{FF2B5EF4-FFF2-40B4-BE49-F238E27FC236}">
                <a16:creationId xmlns:a16="http://schemas.microsoft.com/office/drawing/2014/main" id="{1A42EAD7-7541-C14C-B8D8-1A591592F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9606" y="2108530"/>
            <a:ext cx="85209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>
              <a:buNone/>
              <a:defRPr/>
            </a:pPr>
            <a:r>
              <a:rPr lang="en-US" sz="2500" dirty="0">
                <a:solidFill>
                  <a:srgbClr val="0F650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AD68724-1BBC-AC41-98B9-DFFD6E253A9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20646" y="2108529"/>
            <a:ext cx="428301" cy="428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E6E2A09-EBE2-1A47-8714-11B7CFF4368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32718" y="2108529"/>
            <a:ext cx="428300" cy="428300"/>
          </a:xfrm>
          <a:prstGeom prst="rect">
            <a:avLst/>
          </a:prstGeom>
        </p:spPr>
      </p:pic>
      <p:sp>
        <p:nvSpPr>
          <p:cNvPr id="11" name="TextBox 5">
            <a:extLst>
              <a:ext uri="{FF2B5EF4-FFF2-40B4-BE49-F238E27FC236}">
                <a16:creationId xmlns:a16="http://schemas.microsoft.com/office/drawing/2014/main" id="{DE7DD635-9122-B744-89DA-E58397EE7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6788" y="2806136"/>
            <a:ext cx="294547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 marL="285750" indent="-285750">
              <a:buClr>
                <a:srgbClr val="FF0000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PowerPoint to show every word you have to say </a:t>
            </a:r>
          </a:p>
          <a:p>
            <a:pPr marL="285750" indent="-285750">
              <a:buClr>
                <a:srgbClr val="FF0000"/>
              </a:buClr>
              <a:defRPr/>
            </a:pPr>
            <a:endParaRPr lang="en-US" sz="2000" b="0" dirty="0">
              <a:solidFill>
                <a:srgbClr val="70707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FF0000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 from the screen </a:t>
            </a:r>
          </a:p>
        </p:txBody>
      </p:sp>
      <p:sp>
        <p:nvSpPr>
          <p:cNvPr id="18" name="TextBox 5">
            <a:extLst>
              <a:ext uri="{FF2B5EF4-FFF2-40B4-BE49-F238E27FC236}">
                <a16:creationId xmlns:a16="http://schemas.microsoft.com/office/drawing/2014/main" id="{8E2E8392-EE69-8749-AD5D-80BF9DC6F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904" y="2795920"/>
            <a:ext cx="3108960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CC00"/>
              </a:buClr>
              <a:buFont typeface="Arial" panose="020B0604020202020204" pitchFamily="34" charset="0"/>
              <a:buChar char="•"/>
              <a:defRPr sz="3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Font typeface="Times New Roman" panose="02020603050405020304" pitchFamily="18" charset="0"/>
              <a:buChar char="»"/>
              <a:defRPr sz="28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2pPr>
            <a:lvl3pPr marL="1143000" indent="-228600">
              <a:spcBef>
                <a:spcPct val="20000"/>
              </a:spcBef>
              <a:buClr>
                <a:srgbClr val="92D050"/>
              </a:buClr>
              <a:buFont typeface="Arial" panose="020B0604020202020204" pitchFamily="34" charset="0"/>
              <a:buChar char="•"/>
              <a:defRPr sz="24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9pPr>
          </a:lstStyle>
          <a:p>
            <a:pPr marL="285750" indent="-285750">
              <a:buClr>
                <a:srgbClr val="0F650A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the conversation</a:t>
            </a:r>
          </a:p>
          <a:p>
            <a:pPr>
              <a:buClr>
                <a:srgbClr val="0F650A"/>
              </a:buClr>
              <a:buNone/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Clr>
                <a:srgbClr val="0F650A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Highlight points </a:t>
            </a:r>
          </a:p>
          <a:p>
            <a:pPr marL="285750" indent="-285750">
              <a:buClr>
                <a:srgbClr val="0F650A"/>
              </a:buClr>
              <a:defRPr/>
            </a:pPr>
            <a:endParaRPr lang="en-US" sz="2000" b="0" dirty="0">
              <a:solidFill>
                <a:srgbClr val="70707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0F650A"/>
              </a:buClr>
              <a:defRPr/>
            </a:pPr>
            <a:r>
              <a:rPr lang="en-US" sz="2000" b="0" dirty="0">
                <a:solidFill>
                  <a:srgbClr val="7070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Illustrate models </a:t>
            </a:r>
          </a:p>
        </p:txBody>
      </p:sp>
    </p:spTree>
    <p:extLst>
      <p:ext uri="{BB962C8B-B14F-4D97-AF65-F5344CB8AC3E}">
        <p14:creationId xmlns:p14="http://schemas.microsoft.com/office/powerpoint/2010/main" val="2096602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ain Title Slide">
  <a:themeElements>
    <a:clrScheme name="USAA-EF CFS 1">
      <a:dk1>
        <a:srgbClr val="2E5597"/>
      </a:dk1>
      <a:lt1>
        <a:srgbClr val="FFFFFF"/>
      </a:lt1>
      <a:dk2>
        <a:srgbClr val="01416E"/>
      </a:dk2>
      <a:lt2>
        <a:srgbClr val="EFB40F"/>
      </a:lt2>
      <a:accent1>
        <a:srgbClr val="515151"/>
      </a:accent1>
      <a:accent2>
        <a:srgbClr val="517494"/>
      </a:accent2>
      <a:accent3>
        <a:srgbClr val="A5A5A5"/>
      </a:accent3>
      <a:accent4>
        <a:srgbClr val="FFC000"/>
      </a:accent4>
      <a:accent5>
        <a:srgbClr val="5C4932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SAA-EF CFS Universal NARROW Template" id="{999B8A54-31A7-A641-A453-2D39367D5C38}" vid="{C0255FB0-EE3A-B54F-AE76-11349CA13AEC}"/>
    </a:ext>
  </a:extLst>
</a:theme>
</file>

<file path=ppt/theme/theme2.xml><?xml version="1.0" encoding="utf-8"?>
<a:theme xmlns:a="http://schemas.openxmlformats.org/drawingml/2006/main" name="Title Slide w/ no art blue / grey">
  <a:themeElements>
    <a:clrScheme name="USAA-EF CFS 1">
      <a:dk1>
        <a:srgbClr val="2E5597"/>
      </a:dk1>
      <a:lt1>
        <a:srgbClr val="FFFFFF"/>
      </a:lt1>
      <a:dk2>
        <a:srgbClr val="01416E"/>
      </a:dk2>
      <a:lt2>
        <a:srgbClr val="EFB40F"/>
      </a:lt2>
      <a:accent1>
        <a:srgbClr val="515151"/>
      </a:accent1>
      <a:accent2>
        <a:srgbClr val="517494"/>
      </a:accent2>
      <a:accent3>
        <a:srgbClr val="A5A5A5"/>
      </a:accent3>
      <a:accent4>
        <a:srgbClr val="FFC000"/>
      </a:accent4>
      <a:accent5>
        <a:srgbClr val="5C4932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SAA-EF CFS Universal NARROW Template" id="{999B8A54-31A7-A641-A453-2D39367D5C38}" vid="{B854D9F3-6D4B-A34B-8C32-61B88E543A0D}"/>
    </a:ext>
  </a:extLst>
</a:theme>
</file>

<file path=ppt/theme/theme3.xml><?xml version="1.0" encoding="utf-8"?>
<a:theme xmlns:a="http://schemas.openxmlformats.org/drawingml/2006/main" name="Title Slides w/ no art blue / grey">
  <a:themeElements>
    <a:clrScheme name="USAA-EF CFS 1">
      <a:dk1>
        <a:srgbClr val="2E5597"/>
      </a:dk1>
      <a:lt1>
        <a:srgbClr val="FFFFFF"/>
      </a:lt1>
      <a:dk2>
        <a:srgbClr val="01416E"/>
      </a:dk2>
      <a:lt2>
        <a:srgbClr val="EFB40F"/>
      </a:lt2>
      <a:accent1>
        <a:srgbClr val="515151"/>
      </a:accent1>
      <a:accent2>
        <a:srgbClr val="517494"/>
      </a:accent2>
      <a:accent3>
        <a:srgbClr val="A5A5A5"/>
      </a:accent3>
      <a:accent4>
        <a:srgbClr val="FFC000"/>
      </a:accent4>
      <a:accent5>
        <a:srgbClr val="5C4932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SAA-EF CFS Universal NARROW Template" id="{999B8A54-31A7-A641-A453-2D39367D5C38}" vid="{B854D9F3-6D4B-A34B-8C32-61B88E543A0D}"/>
    </a:ext>
  </a:extLst>
</a:theme>
</file>

<file path=ppt/theme/theme4.xml><?xml version="1.0" encoding="utf-8"?>
<a:theme xmlns:a="http://schemas.openxmlformats.org/drawingml/2006/main" name="Content Slide master with stripe blue / grey">
  <a:themeElements>
    <a:clrScheme name="USAA-EF CFS 1">
      <a:dk1>
        <a:srgbClr val="2E5597"/>
      </a:dk1>
      <a:lt1>
        <a:srgbClr val="FFFFFF"/>
      </a:lt1>
      <a:dk2>
        <a:srgbClr val="01416E"/>
      </a:dk2>
      <a:lt2>
        <a:srgbClr val="EFB40F"/>
      </a:lt2>
      <a:accent1>
        <a:srgbClr val="515151"/>
      </a:accent1>
      <a:accent2>
        <a:srgbClr val="517494"/>
      </a:accent2>
      <a:accent3>
        <a:srgbClr val="A5A5A5"/>
      </a:accent3>
      <a:accent4>
        <a:srgbClr val="FFC000"/>
      </a:accent4>
      <a:accent5>
        <a:srgbClr val="5C4932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SAA-EF CFS Universal NARROW Template" id="{999B8A54-31A7-A641-A453-2D39367D5C38}" vid="{B854D9F3-6D4B-A34B-8C32-61B88E543A0D}"/>
    </a:ext>
  </a:extLst>
</a:theme>
</file>

<file path=ppt/theme/theme5.xml><?xml version="1.0" encoding="utf-8"?>
<a:theme xmlns:a="http://schemas.openxmlformats.org/drawingml/2006/main" name="1_Content Slide master with stripe blue / blue">
  <a:themeElements>
    <a:clrScheme name="USAA-EF CFS 1">
      <a:dk1>
        <a:srgbClr val="2E5597"/>
      </a:dk1>
      <a:lt1>
        <a:srgbClr val="FFFFFF"/>
      </a:lt1>
      <a:dk2>
        <a:srgbClr val="01416E"/>
      </a:dk2>
      <a:lt2>
        <a:srgbClr val="EFB40F"/>
      </a:lt2>
      <a:accent1>
        <a:srgbClr val="515151"/>
      </a:accent1>
      <a:accent2>
        <a:srgbClr val="517494"/>
      </a:accent2>
      <a:accent3>
        <a:srgbClr val="A5A5A5"/>
      </a:accent3>
      <a:accent4>
        <a:srgbClr val="FFC000"/>
      </a:accent4>
      <a:accent5>
        <a:srgbClr val="5C4932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SAA-EF CFS Universal NARROW Template" id="{999B8A54-31A7-A641-A453-2D39367D5C38}" vid="{B854D9F3-6D4B-A34B-8C32-61B88E543A0D}"/>
    </a:ext>
  </a:extLst>
</a:theme>
</file>

<file path=ppt/theme/theme6.xml><?xml version="1.0" encoding="utf-8"?>
<a:theme xmlns:a="http://schemas.openxmlformats.org/drawingml/2006/main" name="Content Slide with stripe and art">
  <a:themeElements>
    <a:clrScheme name="USAA-EF CFS 1">
      <a:dk1>
        <a:srgbClr val="2E5597"/>
      </a:dk1>
      <a:lt1>
        <a:srgbClr val="FFFFFF"/>
      </a:lt1>
      <a:dk2>
        <a:srgbClr val="01416E"/>
      </a:dk2>
      <a:lt2>
        <a:srgbClr val="EFB40F"/>
      </a:lt2>
      <a:accent1>
        <a:srgbClr val="515151"/>
      </a:accent1>
      <a:accent2>
        <a:srgbClr val="517494"/>
      </a:accent2>
      <a:accent3>
        <a:srgbClr val="A5A5A5"/>
      </a:accent3>
      <a:accent4>
        <a:srgbClr val="FFC000"/>
      </a:accent4>
      <a:accent5>
        <a:srgbClr val="5C4932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SAA-EF CFS Universal NARROW Template" id="{999B8A54-31A7-A641-A453-2D39367D5C38}" vid="{B854D9F3-6D4B-A34B-8C32-61B88E543A0D}"/>
    </a:ext>
  </a:extLst>
</a:theme>
</file>

<file path=ppt/theme/theme7.xml><?xml version="1.0" encoding="utf-8"?>
<a:theme xmlns:a="http://schemas.openxmlformats.org/drawingml/2006/main" name="2_Content Slides with blue / blue text">
  <a:themeElements>
    <a:clrScheme name="USAA-EF CFS 1">
      <a:dk1>
        <a:srgbClr val="2E5597"/>
      </a:dk1>
      <a:lt1>
        <a:srgbClr val="FFFFFF"/>
      </a:lt1>
      <a:dk2>
        <a:srgbClr val="01416E"/>
      </a:dk2>
      <a:lt2>
        <a:srgbClr val="EFB40F"/>
      </a:lt2>
      <a:accent1>
        <a:srgbClr val="515151"/>
      </a:accent1>
      <a:accent2>
        <a:srgbClr val="517494"/>
      </a:accent2>
      <a:accent3>
        <a:srgbClr val="A5A5A5"/>
      </a:accent3>
      <a:accent4>
        <a:srgbClr val="FFC000"/>
      </a:accent4>
      <a:accent5>
        <a:srgbClr val="5C4932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SAA-EF CFS Universal NARROW Template" id="{999B8A54-31A7-A641-A453-2D39367D5C38}" vid="{B854D9F3-6D4B-A34B-8C32-61B88E543A0D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4888</TotalTime>
  <Words>935</Words>
  <Application>Microsoft Office PowerPoint</Application>
  <PresentationFormat>Letter Paper (8.5x11 in)</PresentationFormat>
  <Paragraphs>212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23</vt:i4>
      </vt:variant>
    </vt:vector>
  </HeadingPairs>
  <TitlesOfParts>
    <vt:vector size="36" baseType="lpstr">
      <vt:lpstr>Arial</vt:lpstr>
      <vt:lpstr>Arial Narrow</vt:lpstr>
      <vt:lpstr>Calibri</vt:lpstr>
      <vt:lpstr>Courier New</vt:lpstr>
      <vt:lpstr>Helvetica</vt:lpstr>
      <vt:lpstr>Wingdings</vt:lpstr>
      <vt:lpstr>Main Title Slide</vt:lpstr>
      <vt:lpstr>Title Slide w/ no art blue / grey</vt:lpstr>
      <vt:lpstr>Title Slides w/ no art blue / grey</vt:lpstr>
      <vt:lpstr>Content Slide master with stripe blue / grey</vt:lpstr>
      <vt:lpstr>1_Content Slide master with stripe blue / blue</vt:lpstr>
      <vt:lpstr>Content Slide with stripe and art</vt:lpstr>
      <vt:lpstr>2_Content Slides with blue / blue text</vt:lpstr>
      <vt:lpstr>PowerPoint Presentation</vt:lpstr>
      <vt:lpstr>Adult Learner Characteristics</vt:lpstr>
      <vt:lpstr>The Learning Channels</vt:lpstr>
      <vt:lpstr>PowerPoint Presentation</vt:lpstr>
      <vt:lpstr>Facilitating Discussion</vt:lpstr>
      <vt:lpstr>Demonstrating Expertise</vt:lpstr>
      <vt:lpstr>Relating Training to Real Life</vt:lpstr>
      <vt:lpstr>Gaining Attention</vt:lpstr>
      <vt:lpstr>Using Visual Aids</vt:lpstr>
      <vt:lpstr>Highlighting Important Points</vt:lpstr>
      <vt:lpstr>Using Movement in the Classroom</vt:lpstr>
      <vt:lpstr>Using Questions to Generate Discussion</vt:lpstr>
      <vt:lpstr>Motivate Your Learners</vt:lpstr>
      <vt:lpstr>Visual Aids</vt:lpstr>
      <vt:lpstr>Handling Classroom “Personalities”</vt:lpstr>
      <vt:lpstr>The “Assistant” Profile</vt:lpstr>
      <vt:lpstr>Addressing “Assistant” Behavior</vt:lpstr>
      <vt:lpstr>The “Contrarian” Profile</vt:lpstr>
      <vt:lpstr>Addressing  “Contrarian” Behavior</vt:lpstr>
      <vt:lpstr>The “Motor Mouth” Profile</vt:lpstr>
      <vt:lpstr>Addressing  “Motor Mouth” Behavior</vt:lpstr>
      <vt:lpstr>Presentation Checklist</vt:lpstr>
      <vt:lpstr>Curriculum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Alexis Baldwin</dc:creator>
  <cp:lastModifiedBy>keith.bartolotta@veracity.it</cp:lastModifiedBy>
  <cp:revision>100</cp:revision>
  <dcterms:created xsi:type="dcterms:W3CDTF">2020-06-05T19:33:19Z</dcterms:created>
  <dcterms:modified xsi:type="dcterms:W3CDTF">2020-12-28T16:24:01Z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2898873</vt:lpwstr>
  </property>
  <property fmtid="{D5CDD505-2E9C-101B-9397-08002B2CF9AE}" pid="3" name="NXPowerLiteSettings">
    <vt:lpwstr>C700052003A000</vt:lpwstr>
  </property>
  <property fmtid="{D5CDD505-2E9C-101B-9397-08002B2CF9AE}" pid="4" name="NXPowerLiteVersion">
    <vt:lpwstr>D8.0.8</vt:lpwstr>
  </property>
</Properties>
</file>