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3" r:id="rId2"/>
    <p:sldMasterId id="2147483698" r:id="rId3"/>
    <p:sldMasterId id="2147483685" r:id="rId4"/>
    <p:sldMasterId id="2147483732" r:id="rId5"/>
  </p:sldMasterIdLst>
  <p:notesMasterIdLst>
    <p:notesMasterId r:id="rId25"/>
  </p:notesMasterIdLst>
  <p:sldIdLst>
    <p:sldId id="257" r:id="rId6"/>
    <p:sldId id="331" r:id="rId7"/>
    <p:sldId id="258" r:id="rId8"/>
    <p:sldId id="343" r:id="rId9"/>
    <p:sldId id="292" r:id="rId10"/>
    <p:sldId id="264" r:id="rId11"/>
    <p:sldId id="293" r:id="rId12"/>
    <p:sldId id="269" r:id="rId13"/>
    <p:sldId id="341" r:id="rId14"/>
    <p:sldId id="270" r:id="rId15"/>
    <p:sldId id="332" r:id="rId16"/>
    <p:sldId id="333" r:id="rId17"/>
    <p:sldId id="295" r:id="rId18"/>
    <p:sldId id="339" r:id="rId19"/>
    <p:sldId id="334" r:id="rId20"/>
    <p:sldId id="335" r:id="rId21"/>
    <p:sldId id="336" r:id="rId22"/>
    <p:sldId id="337" r:id="rId23"/>
    <p:sldId id="338" r:id="rId24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707070"/>
    <a:srgbClr val="17406F"/>
    <a:srgbClr val="00416D"/>
    <a:srgbClr val="D0DBEF"/>
    <a:srgbClr val="006092"/>
    <a:srgbClr val="F2F3F6"/>
    <a:srgbClr val="0F6509"/>
    <a:srgbClr val="FFFFFF"/>
    <a:srgbClr val="004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98"/>
    <p:restoredTop sz="95794"/>
  </p:normalViewPr>
  <p:slideViewPr>
    <p:cSldViewPr snapToGrid="0" snapToObjects="1">
      <p:cViewPr varScale="1">
        <p:scale>
          <a:sx n="69" d="100"/>
          <a:sy n="69" d="100"/>
        </p:scale>
        <p:origin x="13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28/12/2020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50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3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42DFD03-D8A0-774E-855E-E0EE016C1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8B9DB509-38C1-6943-92C0-84ED7CD0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251618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1397E47-8D22-314B-AF7B-A26E8AA8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A65FBD-AD12-4242-891A-2FE2F0C47305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8CB477-5C92-B143-9C9D-50049372C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A65FBD-AD12-4242-891A-2FE2F0C47305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AF659-605A-0B4B-84D3-7301B6113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20F2F-6613-4C44-91A5-C2CDFA3D47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A65FBD-AD12-4242-891A-2FE2F0C47305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2D8BE3F-BA62-7B44-8409-A1F0C5A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289F78F-EAF2-6441-B688-383F28B58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D07BC07-7E14-6944-B440-29719615A1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39A91A0A-5DB2-ED47-A5B6-1A200575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C7DC5-419C-3D41-9DA2-3A3C19C3CF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A9968D4-F3C8-3749-8EC1-EBFEC0800D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7776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F9190A58-D670-4743-AAB7-868DC89E1F76}"/>
              </a:ext>
            </a:extLst>
          </p:cNvPr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0CEE5B54-6E3C-7341-8434-9A5B3AAF798C}"/>
              </a:ext>
            </a:extLst>
          </p:cNvPr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7FE72618-BC82-D34C-BF6C-D6F4DC366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081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4" name="Title Placeholder 2">
            <a:extLst>
              <a:ext uri="{FF2B5EF4-FFF2-40B4-BE49-F238E27FC236}">
                <a16:creationId xmlns:a16="http://schemas.microsoft.com/office/drawing/2014/main" id="{31BD18D0-3F08-C242-9EAA-8C5CF330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51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4134A6C-E234-3049-87A5-6F348C97D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951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60B543C-193B-DC40-BDDB-9B8941A8D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69034"/>
            <a:ext cx="2128524" cy="491993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D7D7E3-E048-3C4D-8B16-03532217CA87}"/>
              </a:ext>
            </a:extLst>
          </p:cNvPr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4D651B5-2156-784D-8A14-0BE8DE628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69034"/>
            <a:ext cx="2128524" cy="491993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A5BE4E2-BADF-3D42-90C1-279B405861B4}"/>
              </a:ext>
            </a:extLst>
          </p:cNvPr>
          <p:cNvSpPr/>
          <p:nvPr userDrawn="1"/>
        </p:nvSpPr>
        <p:spPr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92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839E2F-9FAE-6740-8E93-06B1311A77D2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3B9BCE-9321-044C-9B3B-35E89B22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B0C210-D626-BE43-ADE0-22F7803EDA75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CE02CE97-4CF9-7843-85C0-8143762DBFA4}"/>
              </a:ext>
            </a:extLst>
          </p:cNvPr>
          <p:cNvSpPr txBox="1">
            <a:spLocks/>
          </p:cNvSpPr>
          <p:nvPr/>
        </p:nvSpPr>
        <p:spPr>
          <a:xfrm>
            <a:off x="4766287" y="3619034"/>
            <a:ext cx="3266544" cy="8939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</a:p>
          <a:p>
            <a:pPr>
              <a:lnSpc>
                <a:spcPct val="75000"/>
              </a:lnSpc>
              <a:defRPr/>
            </a:pP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Program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5E2B04-BB0A-6D4C-A243-D24EBD7EC2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5792187C-677B-764C-8E0B-6EDDE5EF35D0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D96581-539C-8B45-8A38-611C87FAF9FE}"/>
              </a:ext>
            </a:extLst>
          </p:cNvPr>
          <p:cNvSpPr/>
          <p:nvPr/>
        </p:nvSpPr>
        <p:spPr>
          <a:xfrm>
            <a:off x="2383678" y="1651259"/>
            <a:ext cx="5288138" cy="44533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A8950-7E82-C04A-AB68-F9A6C1D480A9}"/>
              </a:ext>
            </a:extLst>
          </p:cNvPr>
          <p:cNvSpPr/>
          <p:nvPr/>
        </p:nvSpPr>
        <p:spPr>
          <a:xfrm>
            <a:off x="2383678" y="3206332"/>
            <a:ext cx="5288138" cy="44533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E024E0-716C-5642-8F32-36AB46FD24D9}"/>
              </a:ext>
            </a:extLst>
          </p:cNvPr>
          <p:cNvSpPr txBox="1">
            <a:spLocks/>
          </p:cNvSpPr>
          <p:nvPr/>
        </p:nvSpPr>
        <p:spPr>
          <a:xfrm>
            <a:off x="2383677" y="1632971"/>
            <a:ext cx="5794867" cy="3969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Leadership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alt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senior leadership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 </a:t>
            </a:r>
            <a:r>
              <a:rPr lang="en-US" alt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Goals, expectations, and trends </a:t>
            </a:r>
            <a:br>
              <a:rPr lang="en-US" alt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program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Indoctrination </a:t>
            </a:r>
            <a:r>
              <a:rPr lang="en-US" altLang="en-US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(INDOC)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alt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command members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 </a:t>
            </a:r>
            <a:r>
              <a:rPr lang="en-US" alt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training and resources </a:t>
            </a:r>
            <a:br>
              <a:rPr lang="en-US" alt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 at the command</a:t>
            </a:r>
            <a:endParaRPr lang="en-US" altLang="en-US" dirty="0"/>
          </a:p>
          <a:p>
            <a:pPr>
              <a:lnSpc>
                <a:spcPct val="100000"/>
              </a:lnSpc>
            </a:pPr>
            <a:endParaRPr lang="en-US" altLang="en-US" dirty="0"/>
          </a:p>
          <a:p>
            <a:pPr>
              <a:lnSpc>
                <a:spcPct val="100000"/>
              </a:lnSpc>
            </a:pPr>
            <a:endParaRPr lang="en-US" altLang="en-US" dirty="0"/>
          </a:p>
          <a:p>
            <a:pPr>
              <a:lnSpc>
                <a:spcPct val="100000"/>
              </a:lnSpc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7FBA2-2E5C-9C48-859D-140A8980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314" y="297887"/>
            <a:ext cx="5831443" cy="9280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Command Briefs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6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00D0-85D1-964C-850F-BF61DE0F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102" y="320450"/>
            <a:ext cx="6229969" cy="92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Activity: Brief the Bosses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82127C-4105-1648-BD2D-EB6052297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642" y="1383728"/>
            <a:ext cx="4167586" cy="5393346"/>
          </a:xfrm>
          <a:prstGeom prst="rect">
            <a:avLst/>
          </a:prstGeom>
          <a:ln>
            <a:solidFill>
              <a:srgbClr val="707070"/>
            </a:solidFill>
          </a:ln>
        </p:spPr>
      </p:pic>
    </p:spTree>
    <p:extLst>
      <p:ext uri="{BB962C8B-B14F-4D97-AF65-F5344CB8AC3E}">
        <p14:creationId xmlns:p14="http://schemas.microsoft.com/office/powerpoint/2010/main" val="8144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81509F1-C36B-814E-B454-DCE74FF72D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813" y="1610371"/>
            <a:ext cx="6038197" cy="160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16125C-157A-334B-BC91-69ABA9C6A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8700" y="3268860"/>
            <a:ext cx="2949779" cy="300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F8424-D5E0-8C49-96DF-46DC1FD5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77" y="102933"/>
            <a:ext cx="6491817" cy="1325563"/>
          </a:xfrm>
        </p:spPr>
        <p:txBody>
          <a:bodyPr/>
          <a:lstStyle/>
          <a:p>
            <a:r>
              <a:rPr lang="en-US" dirty="0"/>
              <a:t>PFM Curriculum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9780E-0F51-3443-9667-94FBFE365694}"/>
              </a:ext>
            </a:extLst>
          </p:cNvPr>
          <p:cNvSpPr txBox="1"/>
          <p:nvPr/>
        </p:nvSpPr>
        <p:spPr>
          <a:xfrm>
            <a:off x="1865161" y="5968446"/>
            <a:ext cx="612684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CFSs may only use their branch of service's approved </a:t>
            </a:r>
            <a:br>
              <a:rPr lang="en-US" sz="16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Standardized Curriculum and Touchpoint Curriculum. CFSs are not authorized to use any other material.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BF1318-1933-FF46-88ED-78DD74A28381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507F8314-A8B1-5C46-8EBD-8BF5D15A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56565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15-13</a:t>
            </a:r>
          </a:p>
        </p:txBody>
      </p:sp>
    </p:spTree>
    <p:extLst>
      <p:ext uri="{BB962C8B-B14F-4D97-AF65-F5344CB8AC3E}">
        <p14:creationId xmlns:p14="http://schemas.microsoft.com/office/powerpoint/2010/main" val="370949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>
            <a:extLst>
              <a:ext uri="{FF2B5EF4-FFF2-40B4-BE49-F238E27FC236}">
                <a16:creationId xmlns:a16="http://schemas.microsoft.com/office/drawing/2014/main" id="{8611D6E0-5B79-7347-B7C8-BAA8FFAF7FE7}"/>
              </a:ext>
            </a:extLst>
          </p:cNvPr>
          <p:cNvSpPr/>
          <p:nvPr/>
        </p:nvSpPr>
        <p:spPr>
          <a:xfrm flipH="1">
            <a:off x="2493407" y="3549370"/>
            <a:ext cx="3894396" cy="890139"/>
          </a:xfrm>
          <a:prstGeom prst="homePlate">
            <a:avLst/>
          </a:prstGeom>
          <a:solidFill>
            <a:srgbClr val="D0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 Community </a:t>
            </a:r>
          </a:p>
          <a:p>
            <a:pPr lvl="1"/>
            <a:r>
              <a:rPr lang="en-US" sz="20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6A00C6F-8056-714A-968D-D9045806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15" y="293234"/>
            <a:ext cx="6181724" cy="9280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Your Resources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3E94A074-79B0-4041-B578-C987FD631EF1}"/>
              </a:ext>
            </a:extLst>
          </p:cNvPr>
          <p:cNvSpPr/>
          <p:nvPr/>
        </p:nvSpPr>
        <p:spPr>
          <a:xfrm>
            <a:off x="2825496" y="2584056"/>
            <a:ext cx="4029351" cy="8901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and Family</a:t>
            </a:r>
            <a:b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2A0B1C28-7D4D-E84D-9168-30DBACF8E3B7}"/>
              </a:ext>
            </a:extLst>
          </p:cNvPr>
          <p:cNvSpPr/>
          <p:nvPr/>
        </p:nvSpPr>
        <p:spPr>
          <a:xfrm flipH="1">
            <a:off x="2493407" y="1616645"/>
            <a:ext cx="3894396" cy="890139"/>
          </a:xfrm>
          <a:prstGeom prst="homePlat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Fleet and Family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Center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C2E60A2D-6406-A04C-9ABA-F84569B784D3}"/>
              </a:ext>
            </a:extLst>
          </p:cNvPr>
          <p:cNvSpPr/>
          <p:nvPr/>
        </p:nvSpPr>
        <p:spPr>
          <a:xfrm>
            <a:off x="2825496" y="4525194"/>
            <a:ext cx="4029351" cy="890139"/>
          </a:xfrm>
          <a:prstGeom prst="homePlate">
            <a:avLst/>
          </a:prstGeom>
          <a:solidFill>
            <a:srgbClr val="00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Work-Life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50A1B-7491-5940-AC84-F34F797225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353" y="1703389"/>
            <a:ext cx="703286" cy="703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973627-2F16-604B-A2D8-2B9E99F977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354" y="3653319"/>
            <a:ext cx="724183" cy="722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CFAA65-4F7A-7744-A465-5DA0A197EC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353" y="2681903"/>
            <a:ext cx="724183" cy="724183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8AA963-02C9-EC42-890E-2F0E7495C7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353" y="4602929"/>
            <a:ext cx="724183" cy="724183"/>
          </a:xfrm>
          <a:prstGeom prst="rect">
            <a:avLst/>
          </a:prstGeom>
        </p:spPr>
      </p:pic>
      <p:sp>
        <p:nvSpPr>
          <p:cNvPr id="13" name="Pentagon 12">
            <a:extLst>
              <a:ext uri="{FF2B5EF4-FFF2-40B4-BE49-F238E27FC236}">
                <a16:creationId xmlns:a16="http://schemas.microsoft.com/office/drawing/2014/main" id="{8BF9C756-49FD-D644-9BCC-301E92E1B77C}"/>
              </a:ext>
            </a:extLst>
          </p:cNvPr>
          <p:cNvSpPr/>
          <p:nvPr/>
        </p:nvSpPr>
        <p:spPr>
          <a:xfrm flipH="1">
            <a:off x="2493407" y="5479998"/>
            <a:ext cx="3894396" cy="890139"/>
          </a:xfrm>
          <a:prstGeom prst="homePlat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Airman and Family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Readiness Center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E89E974-7AC3-CF41-9B89-9CCB5722E6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353" y="5561191"/>
            <a:ext cx="724183" cy="7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5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DDEA7-EDEC-B246-9D61-9F268D418AC4}"/>
              </a:ext>
            </a:extLst>
          </p:cNvPr>
          <p:cNvSpPr/>
          <p:nvPr/>
        </p:nvSpPr>
        <p:spPr>
          <a:xfrm>
            <a:off x="2371487" y="4371498"/>
            <a:ext cx="5583793" cy="7745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82B0294-AA0A-B643-9A25-C52E2B24F196}"/>
              </a:ext>
            </a:extLst>
          </p:cNvPr>
          <p:cNvSpPr txBox="1">
            <a:spLocks/>
          </p:cNvSpPr>
          <p:nvPr/>
        </p:nvSpPr>
        <p:spPr>
          <a:xfrm>
            <a:off x="2325767" y="289942"/>
            <a:ext cx="6641588" cy="928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CFS Ratios and Requirements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CD4FC4-2603-8549-8653-064E6FA76BAB}"/>
              </a:ext>
            </a:extLst>
          </p:cNvPr>
          <p:cNvSpPr/>
          <p:nvPr/>
        </p:nvSpPr>
        <p:spPr>
          <a:xfrm>
            <a:off x="2371487" y="1581912"/>
            <a:ext cx="5583793" cy="502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3C18C4-41A5-F14C-8084-19C107CF478C}"/>
              </a:ext>
            </a:extLst>
          </p:cNvPr>
          <p:cNvSpPr/>
          <p:nvPr/>
        </p:nvSpPr>
        <p:spPr>
          <a:xfrm>
            <a:off x="2371488" y="2870290"/>
            <a:ext cx="5583792" cy="7745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2CCE06E-80C4-1B4D-963A-AD21FED04CB3}"/>
              </a:ext>
            </a:extLst>
          </p:cNvPr>
          <p:cNvSpPr txBox="1">
            <a:spLocks/>
          </p:cNvSpPr>
          <p:nvPr/>
        </p:nvSpPr>
        <p:spPr>
          <a:xfrm>
            <a:off x="2371487" y="1517051"/>
            <a:ext cx="5940254" cy="38899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CFSs assist to CO or OIC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If at least 25 personnel are assigned, there must be 1 CFS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Maintain ratio of 1 CFS to every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75 members assigned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Include active duty and select reserve </a:t>
            </a:r>
            <a:b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</a:b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in numbers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Review service-specific policy for minimum CFS requirements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894998-045B-024D-8155-4D32668C61D8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5EB6311-FE2E-104E-B470-DC5D578F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56565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15-14</a:t>
            </a:r>
          </a:p>
        </p:txBody>
      </p:sp>
    </p:spTree>
    <p:extLst>
      <p:ext uri="{BB962C8B-B14F-4D97-AF65-F5344CB8AC3E}">
        <p14:creationId xmlns:p14="http://schemas.microsoft.com/office/powerpoint/2010/main" val="77044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AA8D922-8240-354E-BF17-D6055EE251FF}"/>
              </a:ext>
            </a:extLst>
          </p:cNvPr>
          <p:cNvSpPr/>
          <p:nvPr/>
        </p:nvSpPr>
        <p:spPr>
          <a:xfrm>
            <a:off x="2289191" y="3718320"/>
            <a:ext cx="3745849" cy="5277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555E04D-BFF4-AC48-A7F7-40872B59D7E4}"/>
              </a:ext>
            </a:extLst>
          </p:cNvPr>
          <p:cNvSpPr txBox="1">
            <a:spLocks/>
          </p:cNvSpPr>
          <p:nvPr/>
        </p:nvSpPr>
        <p:spPr>
          <a:xfrm>
            <a:off x="2334911" y="142888"/>
            <a:ext cx="4958396" cy="928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Maintaining                     </a:t>
            </a:r>
            <a:br>
              <a:rPr lang="en-US" dirty="0"/>
            </a:br>
            <a:r>
              <a:rPr lang="en-US" dirty="0"/>
              <a:t>Your CFS Qualifications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72059-8318-5449-A8C4-50611D827EA7}"/>
              </a:ext>
            </a:extLst>
          </p:cNvPr>
          <p:cNvSpPr/>
          <p:nvPr/>
        </p:nvSpPr>
        <p:spPr>
          <a:xfrm>
            <a:off x="2289191" y="1615364"/>
            <a:ext cx="3745849" cy="5277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833481-A3A4-CE48-9AF8-5D0FFF830A9C}"/>
              </a:ext>
            </a:extLst>
          </p:cNvPr>
          <p:cNvSpPr/>
          <p:nvPr/>
        </p:nvSpPr>
        <p:spPr>
          <a:xfrm>
            <a:off x="2289191" y="2720205"/>
            <a:ext cx="3745849" cy="5277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DA5BF52-2D1B-7E41-A988-1EE05615A988}"/>
              </a:ext>
            </a:extLst>
          </p:cNvPr>
          <p:cNvSpPr txBox="1">
            <a:spLocks/>
          </p:cNvSpPr>
          <p:nvPr/>
        </p:nvSpPr>
        <p:spPr>
          <a:xfrm>
            <a:off x="2396597" y="1534762"/>
            <a:ext cx="3745849" cy="28130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Service Specific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Command Reports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CFS Quarterly Forums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Advance Training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CFS Refresher Course</a:t>
            </a:r>
          </a:p>
          <a:p>
            <a:pPr>
              <a:lnSpc>
                <a:spcPct val="150000"/>
              </a:lnSpc>
            </a:pPr>
            <a:endParaRPr lang="en-US" sz="2500" dirty="0">
              <a:solidFill>
                <a:srgbClr val="174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1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9864-6D39-5F44-8A58-E7110638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383" y="314194"/>
            <a:ext cx="4958396" cy="92802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CFS Panel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8A7CC-60AB-AD40-8CA1-01BD1FC3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88" y="1828799"/>
            <a:ext cx="6223424" cy="41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6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9864-6D39-5F44-8A58-E7110638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15" y="305051"/>
            <a:ext cx="4958396" cy="92802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Post-test!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736E3B4-E5E1-A545-8BCB-6D1354F891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288" y="1828800"/>
            <a:ext cx="6223424" cy="414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90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holding, looking, photo&#10;&#10;Description automatically generated">
            <a:extLst>
              <a:ext uri="{FF2B5EF4-FFF2-40B4-BE49-F238E27FC236}">
                <a16:creationId xmlns:a16="http://schemas.microsoft.com/office/drawing/2014/main" id="{070AA957-53B0-7A45-B97E-1B3556FCEB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288" y="1828800"/>
            <a:ext cx="6223424" cy="4148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18D77D-AABB-BB48-A154-DD9EE673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15" y="296570"/>
            <a:ext cx="6424090" cy="92802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Course Evaluation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1CC67-4360-BA40-880D-0632232E52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57181" y="2436245"/>
            <a:ext cx="1516529" cy="142269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MX" b="1" dirty="0">
                <a:solidFill>
                  <a:schemeClr val="bg1"/>
                </a:solidFill>
              </a:rPr>
              <a:t>THANK YOU FOR YOUR FEEDBACK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44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04828-EF6D-9C42-ACF2-874894660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8815" y="3107743"/>
            <a:ext cx="6247920" cy="642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Congratulations, you are a</a:t>
            </a:r>
            <a:br>
              <a:rPr lang="en-US" sz="2400" dirty="0"/>
            </a:br>
            <a:r>
              <a:rPr lang="en-US" sz="2800" b="1" dirty="0"/>
              <a:t>Command Financial Specialist!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13353C-AD16-7E4F-8954-76F6F305802D}"/>
              </a:ext>
            </a:extLst>
          </p:cNvPr>
          <p:cNvSpPr txBox="1">
            <a:spLocks/>
          </p:cNvSpPr>
          <p:nvPr/>
        </p:nvSpPr>
        <p:spPr>
          <a:xfrm>
            <a:off x="2328815" y="296570"/>
            <a:ext cx="6424090" cy="928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Graduation</a:t>
            </a:r>
          </a:p>
        </p:txBody>
      </p:sp>
    </p:spTree>
    <p:extLst>
      <p:ext uri="{BB962C8B-B14F-4D97-AF65-F5344CB8AC3E}">
        <p14:creationId xmlns:p14="http://schemas.microsoft.com/office/powerpoint/2010/main" val="411731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B43A6C7-7A06-8D45-8C49-4D27AE369370}"/>
              </a:ext>
            </a:extLst>
          </p:cNvPr>
          <p:cNvSpPr/>
          <p:nvPr/>
        </p:nvSpPr>
        <p:spPr>
          <a:xfrm>
            <a:off x="2563632" y="5005194"/>
            <a:ext cx="5773636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169421-6C5A-664C-BF69-E61F18A54819}"/>
              </a:ext>
            </a:extLst>
          </p:cNvPr>
          <p:cNvSpPr/>
          <p:nvPr/>
        </p:nvSpPr>
        <p:spPr>
          <a:xfrm>
            <a:off x="2539723" y="3897725"/>
            <a:ext cx="5773636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B16C04F-42BA-7743-BDC4-525B04D936FE}"/>
              </a:ext>
            </a:extLst>
          </p:cNvPr>
          <p:cNvSpPr txBox="1">
            <a:spLocks/>
          </p:cNvSpPr>
          <p:nvPr/>
        </p:nvSpPr>
        <p:spPr>
          <a:xfrm>
            <a:off x="2659164" y="501549"/>
            <a:ext cx="4884914" cy="6691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462FF6-C2D2-8141-9FE0-2815A2DDC882}"/>
              </a:ext>
            </a:extLst>
          </p:cNvPr>
          <p:cNvSpPr/>
          <p:nvPr/>
        </p:nvSpPr>
        <p:spPr>
          <a:xfrm>
            <a:off x="2509629" y="2768133"/>
            <a:ext cx="5824704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EB6544-7F7A-5548-979D-D895E49E185A}"/>
              </a:ext>
            </a:extLst>
          </p:cNvPr>
          <p:cNvSpPr/>
          <p:nvPr/>
        </p:nvSpPr>
        <p:spPr>
          <a:xfrm>
            <a:off x="2509629" y="1534405"/>
            <a:ext cx="5765732" cy="6022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45119F-B305-1B43-91E6-2264A1D312AB}"/>
              </a:ext>
            </a:extLst>
          </p:cNvPr>
          <p:cNvSpPr txBox="1"/>
          <p:nvPr/>
        </p:nvSpPr>
        <p:spPr>
          <a:xfrm>
            <a:off x="2665232" y="1477445"/>
            <a:ext cx="6630248" cy="410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7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Learned?” Activity 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Course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Command Program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Program Resources 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Your Certification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 Panel Discussion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Post-test</a:t>
            </a:r>
          </a:p>
        </p:txBody>
      </p:sp>
    </p:spTree>
    <p:extLst>
      <p:ext uri="{BB962C8B-B14F-4D97-AF65-F5344CB8AC3E}">
        <p14:creationId xmlns:p14="http://schemas.microsoft.com/office/powerpoint/2010/main" val="100030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A674E3-6404-5C43-AFB7-AC02D7B2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14" y="302532"/>
            <a:ext cx="6229969" cy="92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Have You Learned?</a:t>
            </a:r>
            <a:endParaRPr lang="en-US" altLang="en-US" dirty="0">
              <a:solidFill>
                <a:srgbClr val="174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F8F71-D990-0642-9999-37FD687D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44" y="2030506"/>
            <a:ext cx="7108793" cy="39661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673528-8A58-E34A-83BA-B2B494B71EA2}"/>
              </a:ext>
            </a:extLst>
          </p:cNvPr>
          <p:cNvSpPr txBox="1">
            <a:spLocks/>
          </p:cNvSpPr>
          <p:nvPr/>
        </p:nvSpPr>
        <p:spPr>
          <a:xfrm>
            <a:off x="2699596" y="2823883"/>
            <a:ext cx="1262804" cy="3227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altLang="en-US" sz="2500" dirty="0">
              <a:solidFill>
                <a:srgbClr val="174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1F56A8-0762-6D42-B456-1FA5186128E1}"/>
              </a:ext>
            </a:extLst>
          </p:cNvPr>
          <p:cNvSpPr txBox="1">
            <a:spLocks/>
          </p:cNvSpPr>
          <p:nvPr/>
        </p:nvSpPr>
        <p:spPr>
          <a:xfrm>
            <a:off x="5442796" y="2823883"/>
            <a:ext cx="1058857" cy="3227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endParaRPr lang="en-US" altLang="en-US" sz="2500" dirty="0">
              <a:solidFill>
                <a:srgbClr val="174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72D585-001D-0D4D-A5CE-2947EE8BD8C6}"/>
              </a:ext>
            </a:extLst>
          </p:cNvPr>
          <p:cNvSpPr txBox="1">
            <a:spLocks/>
          </p:cNvSpPr>
          <p:nvPr/>
        </p:nvSpPr>
        <p:spPr>
          <a:xfrm rot="5400000">
            <a:off x="6854737" y="3966883"/>
            <a:ext cx="1791722" cy="3227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C258F8-E125-2D4A-B418-A2D7AC5ED77C}"/>
              </a:ext>
            </a:extLst>
          </p:cNvPr>
          <p:cNvSpPr txBox="1">
            <a:spLocks/>
          </p:cNvSpPr>
          <p:nvPr/>
        </p:nvSpPr>
        <p:spPr>
          <a:xfrm rot="16200000">
            <a:off x="687593" y="3719743"/>
            <a:ext cx="1791722" cy="3227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4913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860745-835F-9145-8A78-4EF155F7C9E7}"/>
              </a:ext>
            </a:extLst>
          </p:cNvPr>
          <p:cNvSpPr txBox="1"/>
          <p:nvPr/>
        </p:nvSpPr>
        <p:spPr>
          <a:xfrm>
            <a:off x="2337271" y="1561296"/>
            <a:ext cx="6190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course completion, learners should be able to: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39EC39-54F9-B049-BAA3-81DA72629707}"/>
              </a:ext>
            </a:extLst>
          </p:cNvPr>
          <p:cNvSpPr txBox="1">
            <a:spLocks/>
          </p:cNvSpPr>
          <p:nvPr/>
        </p:nvSpPr>
        <p:spPr>
          <a:xfrm>
            <a:off x="2106272" y="2180515"/>
            <a:ext cx="6809128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a PFM Program at the </a:t>
            </a:r>
            <a:b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Level</a:t>
            </a:r>
          </a:p>
          <a:p>
            <a:pPr>
              <a:lnSpc>
                <a:spcPct val="100000"/>
              </a:lnSpc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Effective PFM Education </a:t>
            </a:r>
            <a:b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Training</a:t>
            </a:r>
          </a:p>
          <a:p>
            <a:pPr>
              <a:lnSpc>
                <a:spcPct val="100000"/>
              </a:lnSpc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Appropriate Information </a:t>
            </a:r>
            <a:b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Referral</a:t>
            </a:r>
          </a:p>
          <a:p>
            <a:pPr>
              <a:lnSpc>
                <a:spcPct val="100000"/>
              </a:lnSpc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Effective One-on-one </a:t>
            </a:r>
            <a:b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/ Coaching</a:t>
            </a:r>
          </a:p>
          <a:p>
            <a:pPr>
              <a:lnSpc>
                <a:spcPct val="100000"/>
              </a:lnSpc>
            </a:pPr>
            <a:endParaRPr lang="en-US" sz="25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E11280F-67E0-E749-AF7F-4381458C7A03}"/>
              </a:ext>
            </a:extLst>
          </p:cNvPr>
          <p:cNvSpPr txBox="1">
            <a:spLocks/>
          </p:cNvSpPr>
          <p:nvPr/>
        </p:nvSpPr>
        <p:spPr>
          <a:xfrm>
            <a:off x="2337271" y="167731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Course Terminal Objectives</a:t>
            </a:r>
          </a:p>
        </p:txBody>
      </p:sp>
    </p:spTree>
    <p:extLst>
      <p:ext uri="{BB962C8B-B14F-4D97-AF65-F5344CB8AC3E}">
        <p14:creationId xmlns:p14="http://schemas.microsoft.com/office/powerpoint/2010/main" val="261075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5A2CD0-CF04-AA4F-B2C6-40652B81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04" y="297829"/>
            <a:ext cx="4958396" cy="9280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CFS Responsibilities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7A1BC6-0309-F44C-8291-46A721CDAB75}"/>
              </a:ext>
            </a:extLst>
          </p:cNvPr>
          <p:cNvSpPr/>
          <p:nvPr/>
        </p:nvSpPr>
        <p:spPr>
          <a:xfrm>
            <a:off x="2276273" y="1584715"/>
            <a:ext cx="5940254" cy="5277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266BC-9714-9E45-921B-AE90C4491625}"/>
              </a:ext>
            </a:extLst>
          </p:cNvPr>
          <p:cNvSpPr/>
          <p:nvPr/>
        </p:nvSpPr>
        <p:spPr>
          <a:xfrm>
            <a:off x="2276273" y="2765137"/>
            <a:ext cx="5940254" cy="5277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6D14F33-4EC3-0640-A430-B6B4939280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83679" y="1504113"/>
            <a:ext cx="7356656" cy="28130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Do you know your CFS responsibilities?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To whom do you report?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2500" b="0" dirty="0">
                <a:solidFill>
                  <a:srgbClr val="17406F"/>
                </a:solidFill>
                <a:latin typeface="Arial" panose="020B0604020202020204" pitchFamily="34" charset="0"/>
              </a:rPr>
              <a:t>Who is your CFS Chain of Command?</a:t>
            </a:r>
          </a:p>
          <a:p>
            <a:pPr>
              <a:lnSpc>
                <a:spcPct val="150000"/>
              </a:lnSpc>
            </a:pPr>
            <a:endParaRPr lang="en-US" sz="2500" dirty="0">
              <a:solidFill>
                <a:srgbClr val="17406F"/>
              </a:solidFill>
            </a:endParaRP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FB47659C-BD1B-EE4D-9A24-6BFCBE3B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3" y="6058537"/>
            <a:ext cx="732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Arial Narrow" panose="020B0604020202020204" pitchFamily="34" charset="0"/>
                <a:cs typeface="Arial" panose="020B0604020202020204" pitchFamily="34" charset="0"/>
              </a:rPr>
              <a:t>15-3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E88C9C-68E7-3046-A49C-0E9A73A2A90E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A77DCC32-CE53-AF45-827E-E8542370B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56565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15-3</a:t>
            </a:r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9C7D4F-031E-C74A-B1B2-F974B75B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14" y="290152"/>
            <a:ext cx="6339697" cy="92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dirty="0"/>
              <a:t>CFS Program Recordkeeping</a:t>
            </a:r>
            <a:endParaRPr lang="en-US" dirty="0"/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9CAA98-18E7-0A47-8F48-A42B300688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642" y="1383728"/>
            <a:ext cx="4167586" cy="53933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DB7FCB9-40E8-0348-9D87-4FCED7F0EC0D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4F66FC8E-4B89-464E-B8C1-620451DAB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56565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15-4</a:t>
            </a:r>
          </a:p>
        </p:txBody>
      </p:sp>
    </p:spTree>
    <p:extLst>
      <p:ext uri="{BB962C8B-B14F-4D97-AF65-F5344CB8AC3E}">
        <p14:creationId xmlns:p14="http://schemas.microsoft.com/office/powerpoint/2010/main" val="12204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177875A-E6B7-A942-9E1A-8881DE76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15" y="308587"/>
            <a:ext cx="6302248" cy="92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Steps to Developing a Program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94645-6135-5F44-ADC4-38A3AED30DD5}"/>
              </a:ext>
            </a:extLst>
          </p:cNvPr>
          <p:cNvSpPr/>
          <p:nvPr/>
        </p:nvSpPr>
        <p:spPr>
          <a:xfrm>
            <a:off x="2328815" y="1626228"/>
            <a:ext cx="5043988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F51C69-5327-8642-A2B4-D3B4AEEB1356}"/>
              </a:ext>
            </a:extLst>
          </p:cNvPr>
          <p:cNvSpPr/>
          <p:nvPr/>
        </p:nvSpPr>
        <p:spPr>
          <a:xfrm>
            <a:off x="2328815" y="2789270"/>
            <a:ext cx="5043988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30A71F-9F91-314C-BB84-4943F4AEE8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94129" y="1545197"/>
            <a:ext cx="6302249" cy="2372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Talk to the command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Engage your leadership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Offer services based on need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5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EF015A-60DD-1440-B001-DCFB728D898A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C598F0DA-9CAE-3049-BF72-5180682D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56565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15-5</a:t>
            </a:r>
          </a:p>
        </p:txBody>
      </p:sp>
    </p:spTree>
    <p:extLst>
      <p:ext uri="{BB962C8B-B14F-4D97-AF65-F5344CB8AC3E}">
        <p14:creationId xmlns:p14="http://schemas.microsoft.com/office/powerpoint/2010/main" val="100727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A71C1B-D43A-254D-92BA-5E98F284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14" y="308404"/>
            <a:ext cx="5919073" cy="928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Program Goals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EABB4-1E8D-D044-BB60-B964F6344F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642" y="1383728"/>
            <a:ext cx="4167586" cy="53933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26C4DA9-DFEA-3F4B-AFF7-11056DEA636F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20268CEA-3BD8-314D-BCF4-1B7C1460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56565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15-9</a:t>
            </a:r>
          </a:p>
        </p:txBody>
      </p:sp>
    </p:spTree>
    <p:extLst>
      <p:ext uri="{BB962C8B-B14F-4D97-AF65-F5344CB8AC3E}">
        <p14:creationId xmlns:p14="http://schemas.microsoft.com/office/powerpoint/2010/main" val="153427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CCC1B-1B31-754B-972D-5BA628BB9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51" y="837348"/>
            <a:ext cx="7784278" cy="602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8188C-9659-5B4F-9D3C-017490C4F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87" y="4264310"/>
            <a:ext cx="765725" cy="73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CA7D5-B4B8-0E44-B52C-D5F39F412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035" y="4512004"/>
            <a:ext cx="4554687" cy="1117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6F220-1344-1E48-9623-630B70CB73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318" y="4264310"/>
            <a:ext cx="765725" cy="73447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B0B750D-7634-9C4F-89F8-50D0ED79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892" y="323384"/>
            <a:ext cx="4958396" cy="9280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Marketing Your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4968765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Title Slides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57954</TotalTime>
  <Words>342</Words>
  <Application>Microsoft Office PowerPoint</Application>
  <PresentationFormat>Letter Paper (8.5x11 in)</PresentationFormat>
  <Paragraphs>84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Title Slides with blue / blue text</vt:lpstr>
      <vt:lpstr>Title Slides w/ no art blue / grey</vt:lpstr>
      <vt:lpstr>Title Slides w/ no art blue / blue</vt:lpstr>
      <vt:lpstr>PowerPoint Presentation</vt:lpstr>
      <vt:lpstr>PowerPoint Presentation</vt:lpstr>
      <vt:lpstr>What Have You Learned?</vt:lpstr>
      <vt:lpstr>PowerPoint Presentation</vt:lpstr>
      <vt:lpstr>CFS Responsibilities</vt:lpstr>
      <vt:lpstr>CFS Program Recordkeeping</vt:lpstr>
      <vt:lpstr>Steps to Developing a Program</vt:lpstr>
      <vt:lpstr>Developing Program Goals</vt:lpstr>
      <vt:lpstr>Marketing Your Program</vt:lpstr>
      <vt:lpstr>Command Briefs</vt:lpstr>
      <vt:lpstr>Activity: Brief the Bosses</vt:lpstr>
      <vt:lpstr>PFM Curriculum</vt:lpstr>
      <vt:lpstr>Use Your Resources</vt:lpstr>
      <vt:lpstr>PowerPoint Presentation</vt:lpstr>
      <vt:lpstr>PowerPoint Presentation</vt:lpstr>
      <vt:lpstr>CFS Panel Discussion</vt:lpstr>
      <vt:lpstr>Post-test!</vt:lpstr>
      <vt:lpstr>Course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keith.bartolotta@veracity.it</cp:lastModifiedBy>
  <cp:revision>372</cp:revision>
  <cp:lastPrinted>2020-03-04T19:04:13Z</cp:lastPrinted>
  <dcterms:created xsi:type="dcterms:W3CDTF">2020-01-17T21:41:30Z</dcterms:created>
  <dcterms:modified xsi:type="dcterms:W3CDTF">2020-12-28T16:19:11Z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3010062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</Properties>
</file>