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92" r:id="rId2"/>
    <p:sldMasterId id="2147483713" r:id="rId3"/>
    <p:sldMasterId id="2147483694" r:id="rId4"/>
    <p:sldMasterId id="2147483696" r:id="rId5"/>
    <p:sldMasterId id="2147483698" r:id="rId6"/>
    <p:sldMasterId id="2147483726" r:id="rId7"/>
  </p:sldMasterIdLst>
  <p:notesMasterIdLst>
    <p:notesMasterId r:id="rId36"/>
  </p:notesMasterIdLst>
  <p:sldIdLst>
    <p:sldId id="395" r:id="rId8"/>
    <p:sldId id="372" r:id="rId9"/>
    <p:sldId id="384" r:id="rId10"/>
    <p:sldId id="373" r:id="rId11"/>
    <p:sldId id="415" r:id="rId12"/>
    <p:sldId id="422" r:id="rId13"/>
    <p:sldId id="424" r:id="rId14"/>
    <p:sldId id="385" r:id="rId15"/>
    <p:sldId id="397" r:id="rId16"/>
    <p:sldId id="409" r:id="rId17"/>
    <p:sldId id="408" r:id="rId18"/>
    <p:sldId id="427" r:id="rId19"/>
    <p:sldId id="425" r:id="rId20"/>
    <p:sldId id="426" r:id="rId21"/>
    <p:sldId id="396" r:id="rId22"/>
    <p:sldId id="348" r:id="rId23"/>
    <p:sldId id="398" r:id="rId24"/>
    <p:sldId id="399" r:id="rId25"/>
    <p:sldId id="423" r:id="rId26"/>
    <p:sldId id="400" r:id="rId27"/>
    <p:sldId id="428" r:id="rId28"/>
    <p:sldId id="402" r:id="rId29"/>
    <p:sldId id="416" r:id="rId30"/>
    <p:sldId id="430" r:id="rId31"/>
    <p:sldId id="417" r:id="rId32"/>
    <p:sldId id="431" r:id="rId33"/>
    <p:sldId id="401" r:id="rId34"/>
    <p:sldId id="429" r:id="rId3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rer, Sarah S CIV" initials="RSSC" lastIdx="77" clrIdx="0">
    <p:extLst>
      <p:ext uri="{19B8F6BF-5375-455C-9EA6-DF929625EA0E}">
        <p15:presenceInfo xmlns:p15="http://schemas.microsoft.com/office/powerpoint/2012/main" userId="S-1-5-21-4290293029-226652851-1696308051-3385421" providerId="AD"/>
      </p:ext>
    </p:extLst>
  </p:cmAuthor>
  <p:cmAuthor id="2" name="Jeff Jurgemeyer" initials="JJ" lastIdx="37" clrIdx="1">
    <p:extLst>
      <p:ext uri="{19B8F6BF-5375-455C-9EA6-DF929625EA0E}">
        <p15:presenceInfo xmlns:p15="http://schemas.microsoft.com/office/powerpoint/2012/main" userId="Jeff Jurgemeyer" providerId="None"/>
      </p:ext>
    </p:extLst>
  </p:cmAuthor>
  <p:cmAuthor id="3" name="Sean M. Wood" initials="SMW" lastIdx="6" clrIdx="2">
    <p:extLst>
      <p:ext uri="{19B8F6BF-5375-455C-9EA6-DF929625EA0E}">
        <p15:presenceInfo xmlns:p15="http://schemas.microsoft.com/office/powerpoint/2012/main" userId="S::swood@bdcs.org::896c9583-28c3-44ae-bbe6-74363fb439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2"/>
    <a:srgbClr val="FFC000"/>
    <a:srgbClr val="17406F"/>
    <a:srgbClr val="2C5D85"/>
    <a:srgbClr val="004071"/>
    <a:srgbClr val="707070"/>
    <a:srgbClr val="003F6F"/>
    <a:srgbClr val="D0DBEF"/>
    <a:srgbClr val="FFFFFF"/>
    <a:srgbClr val="0F6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94903"/>
  </p:normalViewPr>
  <p:slideViewPr>
    <p:cSldViewPr snapToGrid="0" snapToObjects="1">
      <p:cViewPr varScale="1">
        <p:scale>
          <a:sx n="68" d="100"/>
          <a:sy n="68" d="100"/>
        </p:scale>
        <p:origin x="143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55914828264899"/>
          <c:y val="2.98937541312548E-2"/>
          <c:w val="0.63270536389643295"/>
          <c:h val="0.942930105749423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</c:spPr>
          <c:dPt>
            <c:idx val="0"/>
            <c:bubble3D val="0"/>
            <c:explosion val="4"/>
            <c:spPr>
              <a:solidFill>
                <a:srgbClr val="0F650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69-1643-923A-8CE99642978D}"/>
              </c:ext>
            </c:extLst>
          </c:dPt>
          <c:dPt>
            <c:idx val="1"/>
            <c:bubble3D val="0"/>
            <c:explosion val="4"/>
            <c:spPr>
              <a:solidFill>
                <a:schemeClr val="bg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69-1643-923A-8CE99642978D}"/>
              </c:ext>
            </c:extLst>
          </c:dPt>
          <c:dPt>
            <c:idx val="2"/>
            <c:bubble3D val="0"/>
            <c:explosion val="9"/>
            <c:spPr>
              <a:solidFill>
                <a:srgbClr val="17406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69-1643-923A-8CE99642978D}"/>
              </c:ext>
            </c:extLst>
          </c:dPt>
          <c:dLbls>
            <c:dLbl>
              <c:idx val="0"/>
              <c:layout>
                <c:manualLayout>
                  <c:x val="-8.6276128928674103E-2"/>
                  <c:y val="8.24974130846063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9EFBBED-FDCB-E246-B151-5E4A6CC04426}" type="CATEGORYNAME">
                      <a: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6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E610DA2F-8D9C-F948-B5CD-8C514E72A03A}" type="PERCENTAGE">
                      <a:rPr lang="en-US" sz="16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600" b="1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rgbClr val="FFFFFF">
                    <a:alpha val="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169-1643-923A-8CE99642978D}"/>
                </c:ext>
              </c:extLst>
            </c:dLbl>
            <c:dLbl>
              <c:idx val="1"/>
              <c:layout>
                <c:manualLayout>
                  <c:x val="-0.18307389243750885"/>
                  <c:y val="0.130550907819174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312ACC1-AB57-E646-8557-E9C2F25D1D8F}" type="CATEGORYNAME">
                      <a:rPr lang="en-US" sz="1800" b="1">
                        <a:solidFill>
                          <a:srgbClr val="1740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800" b="1" baseline="0" dirty="0">
                        <a:solidFill>
                          <a:srgbClr val="1740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1EA0D4D9-5308-634D-95D1-E694EB9D5682}" type="PERCENTAGE">
                      <a:rPr lang="en-US" sz="1800" b="1" baseline="0">
                        <a:solidFill>
                          <a:srgbClr val="1740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800" b="1" baseline="0" dirty="0">
                      <a:solidFill>
                        <a:srgbClr val="17406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rgbClr val="FFFFFF">
                    <a:alpha val="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FF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40953546898244"/>
                      <c:h val="0.175280849290913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169-1643-923A-8CE99642978D}"/>
                </c:ext>
              </c:extLst>
            </c:dLbl>
            <c:dLbl>
              <c:idx val="2"/>
              <c:layout>
                <c:manualLayout>
                  <c:x val="0.20651111061588442"/>
                  <c:y val="-0.21296761157809921"/>
                </c:manualLayout>
              </c:layout>
              <c:tx>
                <c:rich>
                  <a:bodyPr/>
                  <a:lstStyle/>
                  <a:p>
                    <a:fld id="{237AEC0F-27AD-4444-A807-83A4E3BBCEB2}" type="CATEGORYNAME">
                      <a:rPr lang="en-US" sz="2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sz="28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4F5C0761-D6DF-0F44-8E56-8C954C377240}" type="PERCENTAGE">
                      <a:rPr lang="en-US" sz="2800" b="1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 sz="2800" b="1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88341777393918"/>
                      <c:h val="0.267095813810467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169-1643-923A-8CE99642978D}"/>
                </c:ext>
              </c:extLst>
            </c:dLbl>
            <c:spPr>
              <a:solidFill>
                <a:srgbClr val="FFFFFF">
                  <a:alpha val="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Savings</c:v>
                </c:pt>
                <c:pt idx="1">
                  <c:v>Indebtedness</c:v>
                </c:pt>
                <c:pt idx="2">
                  <c:v>Expenses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69-1643-923A-8CE99642978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55914828264899"/>
          <c:y val="2.98937541312548E-2"/>
          <c:w val="0.63270536389643295"/>
          <c:h val="0.942930105749423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</c:spPr>
          <c:dPt>
            <c:idx val="0"/>
            <c:bubble3D val="0"/>
            <c:explosion val="4"/>
            <c:spPr>
              <a:solidFill>
                <a:srgbClr val="0F650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69-1643-923A-8CE99642978D}"/>
              </c:ext>
            </c:extLst>
          </c:dPt>
          <c:dPt>
            <c:idx val="1"/>
            <c:bubble3D val="0"/>
            <c:explosion val="4"/>
            <c:spPr>
              <a:solidFill>
                <a:schemeClr val="bg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69-1643-923A-8CE99642978D}"/>
              </c:ext>
            </c:extLst>
          </c:dPt>
          <c:dPt>
            <c:idx val="2"/>
            <c:bubble3D val="0"/>
            <c:explosion val="9"/>
            <c:spPr>
              <a:solidFill>
                <a:srgbClr val="17406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69-1643-923A-8CE99642978D}"/>
              </c:ext>
            </c:extLst>
          </c:dPt>
          <c:dLbls>
            <c:dLbl>
              <c:idx val="0"/>
              <c:layout>
                <c:manualLayout>
                  <c:x val="-0.11274580457032608"/>
                  <c:y val="0.117679745118060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9EFBBED-FDCB-E246-B151-5E4A6CC04426}" type="CATEGORYNAME">
                      <a: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6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E610DA2F-8D9C-F948-B5CD-8C514E72A03A}" type="PERCENTAGE">
                      <a:rPr lang="en-US" sz="16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600" b="1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rgbClr val="FFFFFF">
                    <a:alpha val="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169-1643-923A-8CE99642978D}"/>
                </c:ext>
              </c:extLst>
            </c:dLbl>
            <c:dLbl>
              <c:idx val="1"/>
              <c:layout>
                <c:manualLayout>
                  <c:x val="-0.16067646328400828"/>
                  <c:y val="7.19137453364486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312ACC1-AB57-E646-8557-E9C2F25D1D8F}" type="CATEGORYNAME">
                      <a:rPr lang="en-US" sz="1800" b="1">
                        <a:solidFill>
                          <a:srgbClr val="1740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800" b="1" baseline="0" dirty="0">
                        <a:solidFill>
                          <a:srgbClr val="1740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1EA0D4D9-5308-634D-95D1-E694EB9D5682}" type="PERCENTAGE">
                      <a:rPr lang="en-US" sz="1800" b="1" baseline="0">
                        <a:solidFill>
                          <a:srgbClr val="1740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800" b="1" baseline="0" dirty="0">
                      <a:solidFill>
                        <a:srgbClr val="17406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rgbClr val="FFFFFF">
                    <a:alpha val="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FF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40953546898244"/>
                      <c:h val="0.175280849290913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169-1643-923A-8CE99642978D}"/>
                </c:ext>
              </c:extLst>
            </c:dLbl>
            <c:dLbl>
              <c:idx val="2"/>
              <c:layout>
                <c:manualLayout>
                  <c:x val="0.20651111061588442"/>
                  <c:y val="-0.21296761157809921"/>
                </c:manualLayout>
              </c:layout>
              <c:tx>
                <c:rich>
                  <a:bodyPr/>
                  <a:lstStyle/>
                  <a:p>
                    <a:fld id="{237AEC0F-27AD-4444-A807-83A4E3BBCEB2}" type="CATEGORYNAME">
                      <a:rPr lang="en-US" sz="2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sz="28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4F5C0761-D6DF-0F44-8E56-8C954C377240}" type="PERCENTAGE">
                      <a:rPr lang="en-US" sz="2800" b="1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 sz="2800" b="1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88341777393918"/>
                      <c:h val="0.267095813810467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169-1643-923A-8CE99642978D}"/>
                </c:ext>
              </c:extLst>
            </c:dLbl>
            <c:spPr>
              <a:solidFill>
                <a:srgbClr val="FFFFFF">
                  <a:alpha val="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Savings</c:v>
                </c:pt>
                <c:pt idx="1">
                  <c:v>Indebtedness</c:v>
                </c:pt>
                <c:pt idx="2">
                  <c:v>Expenses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0.15</c:v>
                </c:pt>
                <c:pt idx="1">
                  <c:v>0.15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69-1643-923A-8CE99642978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55914828264899"/>
          <c:y val="2.98937541312548E-2"/>
          <c:w val="0.63270536389643295"/>
          <c:h val="0.942930105749423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</c:spPr>
          <c:dPt>
            <c:idx val="0"/>
            <c:bubble3D val="0"/>
            <c:explosion val="4"/>
            <c:spPr>
              <a:solidFill>
                <a:srgbClr val="0F650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69-1643-923A-8CE99642978D}"/>
              </c:ext>
            </c:extLst>
          </c:dPt>
          <c:dPt>
            <c:idx val="1"/>
            <c:bubble3D val="0"/>
            <c:explosion val="4"/>
            <c:spPr>
              <a:solidFill>
                <a:schemeClr val="bg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69-1643-923A-8CE99642978D}"/>
              </c:ext>
            </c:extLst>
          </c:dPt>
          <c:dPt>
            <c:idx val="2"/>
            <c:bubble3D val="0"/>
            <c:explosion val="9"/>
            <c:spPr>
              <a:solidFill>
                <a:srgbClr val="17406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69-1643-923A-8CE99642978D}"/>
              </c:ext>
            </c:extLst>
          </c:dPt>
          <c:dLbls>
            <c:dLbl>
              <c:idx val="0"/>
              <c:layout>
                <c:manualLayout>
                  <c:x val="-0.19011874164605561"/>
                  <c:y val="0.173384958576605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9EFBBED-FDCB-E246-B151-5E4A6CC04426}" type="CATEGORYNAME">
                      <a: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6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E610DA2F-8D9C-F948-B5CD-8C514E72A03A}" type="PERCENTAGE">
                      <a:rPr lang="en-US" sz="16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600" b="1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rgbClr val="FFFFFF">
                    <a:alpha val="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169-1643-923A-8CE99642978D}"/>
                </c:ext>
              </c:extLst>
            </c:dLbl>
            <c:dLbl>
              <c:idx val="1"/>
              <c:layout>
                <c:manualLayout>
                  <c:x val="-1.858329286458309E-3"/>
                  <c:y val="0.159869345534152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312ACC1-AB57-E646-8557-E9C2F25D1D8F}" type="CATEGORYNAME">
                      <a:rPr lang="en-US" sz="1800" b="1">
                        <a:solidFill>
                          <a:srgbClr val="1740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800" b="1" baseline="0" dirty="0">
                        <a:solidFill>
                          <a:srgbClr val="1740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1EA0D4D9-5308-634D-95D1-E694EB9D5682}" type="PERCENTAGE">
                      <a:rPr lang="en-US" sz="1800" b="1" baseline="0">
                        <a:solidFill>
                          <a:srgbClr val="1740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800" b="1" baseline="0" dirty="0">
                      <a:solidFill>
                        <a:srgbClr val="17406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rgbClr val="FFFFFF">
                    <a:alpha val="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FF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40953546898244"/>
                      <c:h val="0.181144443179874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169-1643-923A-8CE99642978D}"/>
                </c:ext>
              </c:extLst>
            </c:dLbl>
            <c:dLbl>
              <c:idx val="2"/>
              <c:layout>
                <c:manualLayout>
                  <c:x val="0.20651111061588442"/>
                  <c:y val="-0.21296761157809921"/>
                </c:manualLayout>
              </c:layout>
              <c:tx>
                <c:rich>
                  <a:bodyPr/>
                  <a:lstStyle/>
                  <a:p>
                    <a:fld id="{237AEC0F-27AD-4444-A807-83A4E3BBCEB2}" type="CATEGORYNAME">
                      <a:rPr lang="en-US" sz="2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sz="28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4F5C0761-D6DF-0F44-8E56-8C954C377240}" type="PERCENTAGE">
                      <a:rPr lang="en-US" sz="2800" b="1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 sz="2800" b="1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88341777393918"/>
                      <c:h val="0.267095813810467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169-1643-923A-8CE99642978D}"/>
                </c:ext>
              </c:extLst>
            </c:dLbl>
            <c:spPr>
              <a:solidFill>
                <a:srgbClr val="FFFFFF">
                  <a:alpha val="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Savings</c:v>
                </c:pt>
                <c:pt idx="1">
                  <c:v>Indebtedness</c:v>
                </c:pt>
                <c:pt idx="2">
                  <c:v>Expenses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</c:v>
                </c:pt>
                <c:pt idx="1">
                  <c:v>0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69-1643-923A-8CE99642978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22E4B9-1DC7-4F39-9033-2132B298409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7148FE-8EE2-42E7-9635-A75D9EF68014}">
      <dgm:prSet phldrT="[Text]" custT="1"/>
      <dgm:spPr>
        <a:solidFill>
          <a:srgbClr val="004072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Emergency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Fund</a:t>
          </a:r>
        </a:p>
      </dgm:t>
    </dgm:pt>
    <dgm:pt modelId="{5DF412B3-AE75-465E-8F4C-6C984B57587E}" type="parTrans" cxnId="{EF0E42F1-304C-44DB-8955-D4674F491199}">
      <dgm:prSet/>
      <dgm:spPr/>
      <dgm:t>
        <a:bodyPr/>
        <a:lstStyle/>
        <a:p>
          <a:endParaRPr lang="en-US"/>
        </a:p>
      </dgm:t>
    </dgm:pt>
    <dgm:pt modelId="{FBBD4F8C-E515-453F-B8A1-8D180BD5EA9B}" type="sibTrans" cxnId="{EF0E42F1-304C-44DB-8955-D4674F491199}">
      <dgm:prSet/>
      <dgm:spPr/>
      <dgm:t>
        <a:bodyPr/>
        <a:lstStyle/>
        <a:p>
          <a:endParaRPr lang="en-US"/>
        </a:p>
      </dgm:t>
    </dgm:pt>
    <dgm:pt modelId="{B4C1C536-7AC2-4F30-BFF1-67CCC4E5E5EA}">
      <dgm:prSet phldrT="[Text]" custT="1"/>
      <dgm:spPr>
        <a:solidFill>
          <a:schemeClr val="tx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b="1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The unexpected</a:t>
          </a:r>
        </a:p>
      </dgm:t>
    </dgm:pt>
    <dgm:pt modelId="{69C94D4A-B889-47F5-8E4E-EE347E85336E}" type="parTrans" cxnId="{00AAF9B3-F281-486E-A88F-D4A7DBF0FB7F}">
      <dgm:prSet/>
      <dgm:spPr/>
      <dgm:t>
        <a:bodyPr/>
        <a:lstStyle/>
        <a:p>
          <a:endParaRPr lang="en-US"/>
        </a:p>
      </dgm:t>
    </dgm:pt>
    <dgm:pt modelId="{F7287418-7552-49AE-B10C-1572588B0EBB}" type="sibTrans" cxnId="{00AAF9B3-F281-486E-A88F-D4A7DBF0FB7F}">
      <dgm:prSet/>
      <dgm:spPr/>
      <dgm:t>
        <a:bodyPr/>
        <a:lstStyle/>
        <a:p>
          <a:endParaRPr lang="en-US"/>
        </a:p>
      </dgm:t>
    </dgm:pt>
    <dgm:pt modelId="{2CACC1CB-BCC2-4E69-9766-DF3D09D5213E}">
      <dgm:prSet phldrT="[Text]" custT="1"/>
      <dgm:spPr>
        <a:solidFill>
          <a:schemeClr val="tx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b="1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Items paid for regularly, but not monthly</a:t>
          </a:r>
        </a:p>
      </dgm:t>
    </dgm:pt>
    <dgm:pt modelId="{06344188-9F5A-49BE-91B7-A60D7AF12B0C}" type="parTrans" cxnId="{F1C92633-52BD-4025-833B-F05040922127}">
      <dgm:prSet/>
      <dgm:spPr/>
      <dgm:t>
        <a:bodyPr/>
        <a:lstStyle/>
        <a:p>
          <a:endParaRPr lang="en-US"/>
        </a:p>
      </dgm:t>
    </dgm:pt>
    <dgm:pt modelId="{02872A3F-424F-4D0C-A98A-2704C6D39C1C}" type="sibTrans" cxnId="{F1C92633-52BD-4025-833B-F05040922127}">
      <dgm:prSet/>
      <dgm:spPr/>
      <dgm:t>
        <a:bodyPr/>
        <a:lstStyle/>
        <a:p>
          <a:endParaRPr lang="en-US"/>
        </a:p>
      </dgm:t>
    </dgm:pt>
    <dgm:pt modelId="{488668FE-E1F9-4B72-93FF-56A6797A7049}">
      <dgm:prSet phldrT="[Text]" custT="1"/>
      <dgm:spPr>
        <a:solidFill>
          <a:srgbClr val="004072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Goal-Getter Fund</a:t>
          </a:r>
        </a:p>
      </dgm:t>
    </dgm:pt>
    <dgm:pt modelId="{39AA7426-8565-409C-81D1-A145CA9A37AE}" type="parTrans" cxnId="{92EFCB1C-658B-4B8D-8097-90C5FA98D63A}">
      <dgm:prSet/>
      <dgm:spPr/>
      <dgm:t>
        <a:bodyPr/>
        <a:lstStyle/>
        <a:p>
          <a:endParaRPr lang="en-US"/>
        </a:p>
      </dgm:t>
    </dgm:pt>
    <dgm:pt modelId="{0AEF8FF3-CA28-4CCB-A630-B043FE15D37B}" type="sibTrans" cxnId="{92EFCB1C-658B-4B8D-8097-90C5FA98D63A}">
      <dgm:prSet/>
      <dgm:spPr/>
      <dgm:t>
        <a:bodyPr/>
        <a:lstStyle/>
        <a:p>
          <a:endParaRPr lang="en-US"/>
        </a:p>
      </dgm:t>
    </dgm:pt>
    <dgm:pt modelId="{514B401C-5C2A-435E-AB53-6E9D1FE86E7A}">
      <dgm:prSet phldrT="[Text]" custT="1"/>
      <dgm:spPr>
        <a:solidFill>
          <a:schemeClr val="tx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b="1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Short-term financial goals</a:t>
          </a:r>
        </a:p>
      </dgm:t>
    </dgm:pt>
    <dgm:pt modelId="{611DEB08-BE38-4C9B-AD81-204265ACCAE3}" type="parTrans" cxnId="{4CDAC277-E0F9-47EC-92B0-95839E8C9CCF}">
      <dgm:prSet/>
      <dgm:spPr/>
      <dgm:t>
        <a:bodyPr/>
        <a:lstStyle/>
        <a:p>
          <a:endParaRPr lang="en-US"/>
        </a:p>
      </dgm:t>
    </dgm:pt>
    <dgm:pt modelId="{57A8E348-F09D-4B2F-AC9D-DEE04F068C73}" type="sibTrans" cxnId="{4CDAC277-E0F9-47EC-92B0-95839E8C9CCF}">
      <dgm:prSet/>
      <dgm:spPr/>
      <dgm:t>
        <a:bodyPr/>
        <a:lstStyle/>
        <a:p>
          <a:endParaRPr lang="en-US"/>
        </a:p>
      </dgm:t>
    </dgm:pt>
    <dgm:pt modelId="{7954F0F6-DB6B-48AB-BE2E-CF304EFE1728}">
      <dgm:prSet phldrT="[Text]" custT="1"/>
      <dgm:spPr>
        <a:solidFill>
          <a:srgbClr val="004072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Reserve Fund</a:t>
          </a:r>
        </a:p>
      </dgm:t>
    </dgm:pt>
    <dgm:pt modelId="{F2085942-579F-4EC3-B4F8-6CC3C8AB174A}" type="sibTrans" cxnId="{EFBA2A77-B122-4DD7-936E-898B697A3E7F}">
      <dgm:prSet/>
      <dgm:spPr/>
      <dgm:t>
        <a:bodyPr/>
        <a:lstStyle/>
        <a:p>
          <a:endParaRPr lang="en-US"/>
        </a:p>
      </dgm:t>
    </dgm:pt>
    <dgm:pt modelId="{B01FB9E8-9827-4576-BFF0-A2A00B51030B}" type="parTrans" cxnId="{EFBA2A77-B122-4DD7-936E-898B697A3E7F}">
      <dgm:prSet/>
      <dgm:spPr/>
      <dgm:t>
        <a:bodyPr/>
        <a:lstStyle/>
        <a:p>
          <a:endParaRPr lang="en-US"/>
        </a:p>
      </dgm:t>
    </dgm:pt>
    <dgm:pt modelId="{AC58A123-DDC3-4685-8792-A149BCC43BD7}">
      <dgm:prSet phldrT="[Text]" custT="1"/>
      <dgm:spPr>
        <a:solidFill>
          <a:srgbClr val="004072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TSP</a:t>
          </a:r>
        </a:p>
      </dgm:t>
    </dgm:pt>
    <dgm:pt modelId="{A97F6F6A-A671-4735-BF6E-AA1B294073CD}" type="parTrans" cxnId="{B571EB2D-83D0-4182-ACFD-74C9DC6AEA6B}">
      <dgm:prSet/>
      <dgm:spPr/>
      <dgm:t>
        <a:bodyPr/>
        <a:lstStyle/>
        <a:p>
          <a:endParaRPr lang="en-US"/>
        </a:p>
      </dgm:t>
    </dgm:pt>
    <dgm:pt modelId="{D6B48B95-694E-482A-ABA6-BB9E6B70F16E}" type="sibTrans" cxnId="{B571EB2D-83D0-4182-ACFD-74C9DC6AEA6B}">
      <dgm:prSet/>
      <dgm:spPr/>
      <dgm:t>
        <a:bodyPr/>
        <a:lstStyle/>
        <a:p>
          <a:endParaRPr lang="en-US"/>
        </a:p>
      </dgm:t>
    </dgm:pt>
    <dgm:pt modelId="{F6DC1E1D-8745-4780-95D2-C4E0E09A6D39}">
      <dgm:prSet phldrT="[Text]" custT="1"/>
      <dgm:spPr>
        <a:solidFill>
          <a:schemeClr val="tx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b="1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Retirement</a:t>
          </a:r>
        </a:p>
      </dgm:t>
    </dgm:pt>
    <dgm:pt modelId="{FD19384E-7910-4AE3-88B8-47BEBACCA44C}" type="parTrans" cxnId="{DD51B0E6-9214-4CCD-8B6E-B1F2478AA032}">
      <dgm:prSet/>
      <dgm:spPr/>
      <dgm:t>
        <a:bodyPr/>
        <a:lstStyle/>
        <a:p>
          <a:endParaRPr lang="en-US"/>
        </a:p>
      </dgm:t>
    </dgm:pt>
    <dgm:pt modelId="{00AD553F-9654-46AC-AA60-594D5B773D2E}" type="sibTrans" cxnId="{DD51B0E6-9214-4CCD-8B6E-B1F2478AA032}">
      <dgm:prSet/>
      <dgm:spPr/>
      <dgm:t>
        <a:bodyPr/>
        <a:lstStyle/>
        <a:p>
          <a:endParaRPr lang="en-US"/>
        </a:p>
      </dgm:t>
    </dgm:pt>
    <dgm:pt modelId="{6703B817-987E-445B-A347-27AF4B0B0057}">
      <dgm:prSet phldrT="[Text]" custT="1"/>
      <dgm:spPr>
        <a:solidFill>
          <a:srgbClr val="004072"/>
        </a:solidFill>
      </dgm:spPr>
      <dgm:t>
        <a:bodyPr/>
        <a:lstStyle/>
        <a:p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Investments/IRAs/etc</a:t>
          </a:r>
          <a:r>
            <a:rPr lang="en-US" sz="2000" b="1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6FA659A6-1E26-4777-8799-3E2F158E9068}" type="parTrans" cxnId="{08B69131-E751-4F25-BB5E-6BD3D9556887}">
      <dgm:prSet/>
      <dgm:spPr/>
      <dgm:t>
        <a:bodyPr/>
        <a:lstStyle/>
        <a:p>
          <a:endParaRPr lang="en-US"/>
        </a:p>
      </dgm:t>
    </dgm:pt>
    <dgm:pt modelId="{8F681888-38A9-40FD-92A5-FC6EA63ACC1F}" type="sibTrans" cxnId="{08B69131-E751-4F25-BB5E-6BD3D9556887}">
      <dgm:prSet/>
      <dgm:spPr/>
      <dgm:t>
        <a:bodyPr/>
        <a:lstStyle/>
        <a:p>
          <a:endParaRPr lang="en-US"/>
        </a:p>
      </dgm:t>
    </dgm:pt>
    <dgm:pt modelId="{289BBB40-F412-42D2-AEAB-A4AE1F902DF6}">
      <dgm:prSet phldrT="[Text]" custT="1"/>
      <dgm:spPr>
        <a:solidFill>
          <a:schemeClr val="tx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b="1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Medium-term and long-term financial goals</a:t>
          </a:r>
        </a:p>
      </dgm:t>
    </dgm:pt>
    <dgm:pt modelId="{790F191B-8AEF-4C4D-92F0-59946FB71064}" type="parTrans" cxnId="{4441D515-C02A-4E5F-873E-9ED4CF311B29}">
      <dgm:prSet/>
      <dgm:spPr/>
      <dgm:t>
        <a:bodyPr/>
        <a:lstStyle/>
        <a:p>
          <a:endParaRPr lang="en-US"/>
        </a:p>
      </dgm:t>
    </dgm:pt>
    <dgm:pt modelId="{1C9E798D-87A0-4B1E-B0ED-06822B7EDDE0}" type="sibTrans" cxnId="{4441D515-C02A-4E5F-873E-9ED4CF311B29}">
      <dgm:prSet/>
      <dgm:spPr/>
      <dgm:t>
        <a:bodyPr/>
        <a:lstStyle/>
        <a:p>
          <a:endParaRPr lang="en-US"/>
        </a:p>
      </dgm:t>
    </dgm:pt>
    <dgm:pt modelId="{54128EBC-B3A5-4F1A-8AF6-2FC35FF2A1B7}" type="pres">
      <dgm:prSet presAssocID="{8922E4B9-1DC7-4F39-9033-2132B298409F}" presName="Name0" presStyleCnt="0">
        <dgm:presLayoutVars>
          <dgm:dir/>
          <dgm:animLvl val="lvl"/>
          <dgm:resizeHandles val="exact"/>
        </dgm:presLayoutVars>
      </dgm:prSet>
      <dgm:spPr/>
    </dgm:pt>
    <dgm:pt modelId="{36110E5D-552E-4540-A94D-5D6BF6B16A3F}" type="pres">
      <dgm:prSet presAssocID="{127148FE-8EE2-42E7-9635-A75D9EF68014}" presName="linNode" presStyleCnt="0"/>
      <dgm:spPr/>
    </dgm:pt>
    <dgm:pt modelId="{C0C44F6E-6149-4413-8812-50092752D0BF}" type="pres">
      <dgm:prSet presAssocID="{127148FE-8EE2-42E7-9635-A75D9EF6801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43B4262-0BA3-4A21-82C3-6AF92D10F03B}" type="pres">
      <dgm:prSet presAssocID="{127148FE-8EE2-42E7-9635-A75D9EF68014}" presName="descendantText" presStyleLbl="alignAccFollowNode1" presStyleIdx="0" presStyleCnt="5">
        <dgm:presLayoutVars>
          <dgm:bulletEnabled val="1"/>
        </dgm:presLayoutVars>
      </dgm:prSet>
      <dgm:spPr/>
    </dgm:pt>
    <dgm:pt modelId="{C45DE9B7-A19E-4809-8D6A-56489C6A0397}" type="pres">
      <dgm:prSet presAssocID="{FBBD4F8C-E515-453F-B8A1-8D180BD5EA9B}" presName="sp" presStyleCnt="0"/>
      <dgm:spPr/>
    </dgm:pt>
    <dgm:pt modelId="{54821DCF-74F3-469C-B3F0-E8022AABEE2D}" type="pres">
      <dgm:prSet presAssocID="{7954F0F6-DB6B-48AB-BE2E-CF304EFE1728}" presName="linNode" presStyleCnt="0"/>
      <dgm:spPr/>
    </dgm:pt>
    <dgm:pt modelId="{2B4FABC6-E826-40ED-9EEA-0B3F505A0261}" type="pres">
      <dgm:prSet presAssocID="{7954F0F6-DB6B-48AB-BE2E-CF304EFE172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21CC268-663E-46DB-A690-0CB3BDF6F715}" type="pres">
      <dgm:prSet presAssocID="{7954F0F6-DB6B-48AB-BE2E-CF304EFE1728}" presName="descendantText" presStyleLbl="alignAccFollowNode1" presStyleIdx="1" presStyleCnt="5">
        <dgm:presLayoutVars>
          <dgm:bulletEnabled val="1"/>
        </dgm:presLayoutVars>
      </dgm:prSet>
      <dgm:spPr/>
    </dgm:pt>
    <dgm:pt modelId="{58881FD5-18A3-454C-BEEF-79BA5212D5AE}" type="pres">
      <dgm:prSet presAssocID="{F2085942-579F-4EC3-B4F8-6CC3C8AB174A}" presName="sp" presStyleCnt="0"/>
      <dgm:spPr/>
    </dgm:pt>
    <dgm:pt modelId="{BBB4D1CC-D087-4081-BF13-764849B5FF6D}" type="pres">
      <dgm:prSet presAssocID="{488668FE-E1F9-4B72-93FF-56A6797A7049}" presName="linNode" presStyleCnt="0"/>
      <dgm:spPr/>
    </dgm:pt>
    <dgm:pt modelId="{4E5191B2-A59E-44D3-90ED-5311AAB7BF3E}" type="pres">
      <dgm:prSet presAssocID="{488668FE-E1F9-4B72-93FF-56A6797A704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4824E7DA-B603-4B8D-AD1A-17378B44F319}" type="pres">
      <dgm:prSet presAssocID="{488668FE-E1F9-4B72-93FF-56A6797A7049}" presName="descendantText" presStyleLbl="alignAccFollowNode1" presStyleIdx="2" presStyleCnt="5">
        <dgm:presLayoutVars>
          <dgm:bulletEnabled val="1"/>
        </dgm:presLayoutVars>
      </dgm:prSet>
      <dgm:spPr/>
    </dgm:pt>
    <dgm:pt modelId="{CD747D76-A158-4573-A057-D63E294CACF3}" type="pres">
      <dgm:prSet presAssocID="{0AEF8FF3-CA28-4CCB-A630-B043FE15D37B}" presName="sp" presStyleCnt="0"/>
      <dgm:spPr/>
    </dgm:pt>
    <dgm:pt modelId="{C4A49945-CE4D-44AB-B6C9-A757D19E75E6}" type="pres">
      <dgm:prSet presAssocID="{AC58A123-DDC3-4685-8792-A149BCC43BD7}" presName="linNode" presStyleCnt="0"/>
      <dgm:spPr/>
    </dgm:pt>
    <dgm:pt modelId="{C7545200-46C3-4E43-B3AD-0CEE1F04B530}" type="pres">
      <dgm:prSet presAssocID="{AC58A123-DDC3-4685-8792-A149BCC43BD7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19FB6B2D-EC62-45B3-9A73-EA3FCA55C7E0}" type="pres">
      <dgm:prSet presAssocID="{AC58A123-DDC3-4685-8792-A149BCC43BD7}" presName="descendantText" presStyleLbl="alignAccFollowNode1" presStyleIdx="3" presStyleCnt="5">
        <dgm:presLayoutVars>
          <dgm:bulletEnabled val="1"/>
        </dgm:presLayoutVars>
      </dgm:prSet>
      <dgm:spPr/>
    </dgm:pt>
    <dgm:pt modelId="{6BA82D66-B9D9-457F-A7D3-351C916FE72B}" type="pres">
      <dgm:prSet presAssocID="{D6B48B95-694E-482A-ABA6-BB9E6B70F16E}" presName="sp" presStyleCnt="0"/>
      <dgm:spPr/>
    </dgm:pt>
    <dgm:pt modelId="{17485B02-1587-4BD4-8A9B-EC4770A29C46}" type="pres">
      <dgm:prSet presAssocID="{6703B817-987E-445B-A347-27AF4B0B0057}" presName="linNode" presStyleCnt="0"/>
      <dgm:spPr/>
    </dgm:pt>
    <dgm:pt modelId="{99F5D63F-015D-45B7-8671-755111720DD3}" type="pres">
      <dgm:prSet presAssocID="{6703B817-987E-445B-A347-27AF4B0B0057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2496E06-5374-40D1-8BA5-92FF4785392B}" type="pres">
      <dgm:prSet presAssocID="{6703B817-987E-445B-A347-27AF4B0B0057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85E02F05-C492-431C-B72B-377ABB5FCE16}" type="presOf" srcId="{AC58A123-DDC3-4685-8792-A149BCC43BD7}" destId="{C7545200-46C3-4E43-B3AD-0CEE1F04B530}" srcOrd="0" destOrd="0" presId="urn:microsoft.com/office/officeart/2005/8/layout/vList5"/>
    <dgm:cxn modelId="{F586730D-C971-4706-913C-C9D97834D4E3}" type="presOf" srcId="{127148FE-8EE2-42E7-9635-A75D9EF68014}" destId="{C0C44F6E-6149-4413-8812-50092752D0BF}" srcOrd="0" destOrd="0" presId="urn:microsoft.com/office/officeart/2005/8/layout/vList5"/>
    <dgm:cxn modelId="{4441D515-C02A-4E5F-873E-9ED4CF311B29}" srcId="{6703B817-987E-445B-A347-27AF4B0B0057}" destId="{289BBB40-F412-42D2-AEAB-A4AE1F902DF6}" srcOrd="0" destOrd="0" parTransId="{790F191B-8AEF-4C4D-92F0-59946FB71064}" sibTransId="{1C9E798D-87A0-4B1E-B0ED-06822B7EDDE0}"/>
    <dgm:cxn modelId="{92EFCB1C-658B-4B8D-8097-90C5FA98D63A}" srcId="{8922E4B9-1DC7-4F39-9033-2132B298409F}" destId="{488668FE-E1F9-4B72-93FF-56A6797A7049}" srcOrd="2" destOrd="0" parTransId="{39AA7426-8565-409C-81D1-A145CA9A37AE}" sibTransId="{0AEF8FF3-CA28-4CCB-A630-B043FE15D37B}"/>
    <dgm:cxn modelId="{B571EB2D-83D0-4182-ACFD-74C9DC6AEA6B}" srcId="{8922E4B9-1DC7-4F39-9033-2132B298409F}" destId="{AC58A123-DDC3-4685-8792-A149BCC43BD7}" srcOrd="3" destOrd="0" parTransId="{A97F6F6A-A671-4735-BF6E-AA1B294073CD}" sibTransId="{D6B48B95-694E-482A-ABA6-BB9E6B70F16E}"/>
    <dgm:cxn modelId="{08B69131-E751-4F25-BB5E-6BD3D9556887}" srcId="{8922E4B9-1DC7-4F39-9033-2132B298409F}" destId="{6703B817-987E-445B-A347-27AF4B0B0057}" srcOrd="4" destOrd="0" parTransId="{6FA659A6-1E26-4777-8799-3E2F158E9068}" sibTransId="{8F681888-38A9-40FD-92A5-FC6EA63ACC1F}"/>
    <dgm:cxn modelId="{F1C92633-52BD-4025-833B-F05040922127}" srcId="{7954F0F6-DB6B-48AB-BE2E-CF304EFE1728}" destId="{2CACC1CB-BCC2-4E69-9766-DF3D09D5213E}" srcOrd="0" destOrd="0" parTransId="{06344188-9F5A-49BE-91B7-A60D7AF12B0C}" sibTransId="{02872A3F-424F-4D0C-A98A-2704C6D39C1C}"/>
    <dgm:cxn modelId="{6F7DB95E-36E1-4156-B100-FF39725463D8}" type="presOf" srcId="{6703B817-987E-445B-A347-27AF4B0B0057}" destId="{99F5D63F-015D-45B7-8671-755111720DD3}" srcOrd="0" destOrd="0" presId="urn:microsoft.com/office/officeart/2005/8/layout/vList5"/>
    <dgm:cxn modelId="{447AD042-DA95-41DB-8277-030EA06E98BC}" type="presOf" srcId="{7954F0F6-DB6B-48AB-BE2E-CF304EFE1728}" destId="{2B4FABC6-E826-40ED-9EEA-0B3F505A0261}" srcOrd="0" destOrd="0" presId="urn:microsoft.com/office/officeart/2005/8/layout/vList5"/>
    <dgm:cxn modelId="{82F49768-90C4-41A4-BD8E-B8B715133EC4}" type="presOf" srcId="{488668FE-E1F9-4B72-93FF-56A6797A7049}" destId="{4E5191B2-A59E-44D3-90ED-5311AAB7BF3E}" srcOrd="0" destOrd="0" presId="urn:microsoft.com/office/officeart/2005/8/layout/vList5"/>
    <dgm:cxn modelId="{EFBA2A77-B122-4DD7-936E-898B697A3E7F}" srcId="{8922E4B9-1DC7-4F39-9033-2132B298409F}" destId="{7954F0F6-DB6B-48AB-BE2E-CF304EFE1728}" srcOrd="1" destOrd="0" parTransId="{B01FB9E8-9827-4576-BFF0-A2A00B51030B}" sibTransId="{F2085942-579F-4EC3-B4F8-6CC3C8AB174A}"/>
    <dgm:cxn modelId="{4CDAC277-E0F9-47EC-92B0-95839E8C9CCF}" srcId="{488668FE-E1F9-4B72-93FF-56A6797A7049}" destId="{514B401C-5C2A-435E-AB53-6E9D1FE86E7A}" srcOrd="0" destOrd="0" parTransId="{611DEB08-BE38-4C9B-AD81-204265ACCAE3}" sibTransId="{57A8E348-F09D-4B2F-AC9D-DEE04F068C73}"/>
    <dgm:cxn modelId="{BEFD9C84-8750-4B89-B87F-01662E22B9D4}" type="presOf" srcId="{F6DC1E1D-8745-4780-95D2-C4E0E09A6D39}" destId="{19FB6B2D-EC62-45B3-9A73-EA3FCA55C7E0}" srcOrd="0" destOrd="0" presId="urn:microsoft.com/office/officeart/2005/8/layout/vList5"/>
    <dgm:cxn modelId="{2349ED87-7C60-4C8E-8884-80846DB1259F}" type="presOf" srcId="{8922E4B9-1DC7-4F39-9033-2132B298409F}" destId="{54128EBC-B3A5-4F1A-8AF6-2FC35FF2A1B7}" srcOrd="0" destOrd="0" presId="urn:microsoft.com/office/officeart/2005/8/layout/vList5"/>
    <dgm:cxn modelId="{8BD16494-BB5C-4485-B60E-C46E23EBF7CA}" type="presOf" srcId="{2CACC1CB-BCC2-4E69-9766-DF3D09D5213E}" destId="{121CC268-663E-46DB-A690-0CB3BDF6F715}" srcOrd="0" destOrd="0" presId="urn:microsoft.com/office/officeart/2005/8/layout/vList5"/>
    <dgm:cxn modelId="{6AE4EEA8-E23B-4107-8FDB-C490764637DF}" type="presOf" srcId="{289BBB40-F412-42D2-AEAB-A4AE1F902DF6}" destId="{72496E06-5374-40D1-8BA5-92FF4785392B}" srcOrd="0" destOrd="0" presId="urn:microsoft.com/office/officeart/2005/8/layout/vList5"/>
    <dgm:cxn modelId="{68346EB0-7AE8-47E9-8314-D84A99AECFC6}" type="presOf" srcId="{514B401C-5C2A-435E-AB53-6E9D1FE86E7A}" destId="{4824E7DA-B603-4B8D-AD1A-17378B44F319}" srcOrd="0" destOrd="0" presId="urn:microsoft.com/office/officeart/2005/8/layout/vList5"/>
    <dgm:cxn modelId="{00AAF9B3-F281-486E-A88F-D4A7DBF0FB7F}" srcId="{127148FE-8EE2-42E7-9635-A75D9EF68014}" destId="{B4C1C536-7AC2-4F30-BFF1-67CCC4E5E5EA}" srcOrd="0" destOrd="0" parTransId="{69C94D4A-B889-47F5-8E4E-EE347E85336E}" sibTransId="{F7287418-7552-49AE-B10C-1572588B0EBB}"/>
    <dgm:cxn modelId="{0F553FB6-16C8-499F-A965-1B735F51064B}" type="presOf" srcId="{B4C1C536-7AC2-4F30-BFF1-67CCC4E5E5EA}" destId="{243B4262-0BA3-4A21-82C3-6AF92D10F03B}" srcOrd="0" destOrd="0" presId="urn:microsoft.com/office/officeart/2005/8/layout/vList5"/>
    <dgm:cxn modelId="{DD51B0E6-9214-4CCD-8B6E-B1F2478AA032}" srcId="{AC58A123-DDC3-4685-8792-A149BCC43BD7}" destId="{F6DC1E1D-8745-4780-95D2-C4E0E09A6D39}" srcOrd="0" destOrd="0" parTransId="{FD19384E-7910-4AE3-88B8-47BEBACCA44C}" sibTransId="{00AD553F-9654-46AC-AA60-594D5B773D2E}"/>
    <dgm:cxn modelId="{EF0E42F1-304C-44DB-8955-D4674F491199}" srcId="{8922E4B9-1DC7-4F39-9033-2132B298409F}" destId="{127148FE-8EE2-42E7-9635-A75D9EF68014}" srcOrd="0" destOrd="0" parTransId="{5DF412B3-AE75-465E-8F4C-6C984B57587E}" sibTransId="{FBBD4F8C-E515-453F-B8A1-8D180BD5EA9B}"/>
    <dgm:cxn modelId="{3924EA25-4803-4F34-A339-B6275242BB66}" type="presParOf" srcId="{54128EBC-B3A5-4F1A-8AF6-2FC35FF2A1B7}" destId="{36110E5D-552E-4540-A94D-5D6BF6B16A3F}" srcOrd="0" destOrd="0" presId="urn:microsoft.com/office/officeart/2005/8/layout/vList5"/>
    <dgm:cxn modelId="{F3F60A24-D01F-4210-899C-BD046562AAAD}" type="presParOf" srcId="{36110E5D-552E-4540-A94D-5D6BF6B16A3F}" destId="{C0C44F6E-6149-4413-8812-50092752D0BF}" srcOrd="0" destOrd="0" presId="urn:microsoft.com/office/officeart/2005/8/layout/vList5"/>
    <dgm:cxn modelId="{DB803DAB-4DAA-483D-B035-1D9BBE36660B}" type="presParOf" srcId="{36110E5D-552E-4540-A94D-5D6BF6B16A3F}" destId="{243B4262-0BA3-4A21-82C3-6AF92D10F03B}" srcOrd="1" destOrd="0" presId="urn:microsoft.com/office/officeart/2005/8/layout/vList5"/>
    <dgm:cxn modelId="{DE9BAF66-B918-469E-824D-F9C4F6A4226D}" type="presParOf" srcId="{54128EBC-B3A5-4F1A-8AF6-2FC35FF2A1B7}" destId="{C45DE9B7-A19E-4809-8D6A-56489C6A0397}" srcOrd="1" destOrd="0" presId="urn:microsoft.com/office/officeart/2005/8/layout/vList5"/>
    <dgm:cxn modelId="{1FAE5B3B-B497-4401-AB04-356984D833A5}" type="presParOf" srcId="{54128EBC-B3A5-4F1A-8AF6-2FC35FF2A1B7}" destId="{54821DCF-74F3-469C-B3F0-E8022AABEE2D}" srcOrd="2" destOrd="0" presId="urn:microsoft.com/office/officeart/2005/8/layout/vList5"/>
    <dgm:cxn modelId="{CD3F14EC-0D26-4B6F-9261-F51D47B52108}" type="presParOf" srcId="{54821DCF-74F3-469C-B3F0-E8022AABEE2D}" destId="{2B4FABC6-E826-40ED-9EEA-0B3F505A0261}" srcOrd="0" destOrd="0" presId="urn:microsoft.com/office/officeart/2005/8/layout/vList5"/>
    <dgm:cxn modelId="{DC6C6347-F6EA-4643-AB7D-0506D6556AC5}" type="presParOf" srcId="{54821DCF-74F3-469C-B3F0-E8022AABEE2D}" destId="{121CC268-663E-46DB-A690-0CB3BDF6F715}" srcOrd="1" destOrd="0" presId="urn:microsoft.com/office/officeart/2005/8/layout/vList5"/>
    <dgm:cxn modelId="{EF3D9ED2-C051-4D56-8478-B46E93E1E36E}" type="presParOf" srcId="{54128EBC-B3A5-4F1A-8AF6-2FC35FF2A1B7}" destId="{58881FD5-18A3-454C-BEEF-79BA5212D5AE}" srcOrd="3" destOrd="0" presId="urn:microsoft.com/office/officeart/2005/8/layout/vList5"/>
    <dgm:cxn modelId="{514D90CA-90F7-49E4-846E-02E127C39EA3}" type="presParOf" srcId="{54128EBC-B3A5-4F1A-8AF6-2FC35FF2A1B7}" destId="{BBB4D1CC-D087-4081-BF13-764849B5FF6D}" srcOrd="4" destOrd="0" presId="urn:microsoft.com/office/officeart/2005/8/layout/vList5"/>
    <dgm:cxn modelId="{FB227F60-5E8A-4ADF-B05E-31B5BDBB373B}" type="presParOf" srcId="{BBB4D1CC-D087-4081-BF13-764849B5FF6D}" destId="{4E5191B2-A59E-44D3-90ED-5311AAB7BF3E}" srcOrd="0" destOrd="0" presId="urn:microsoft.com/office/officeart/2005/8/layout/vList5"/>
    <dgm:cxn modelId="{CDCBBD8F-8245-4748-A61C-D75730C7B7B9}" type="presParOf" srcId="{BBB4D1CC-D087-4081-BF13-764849B5FF6D}" destId="{4824E7DA-B603-4B8D-AD1A-17378B44F319}" srcOrd="1" destOrd="0" presId="urn:microsoft.com/office/officeart/2005/8/layout/vList5"/>
    <dgm:cxn modelId="{7C98F22A-0875-497B-AC79-6ABCF78CD8FC}" type="presParOf" srcId="{54128EBC-B3A5-4F1A-8AF6-2FC35FF2A1B7}" destId="{CD747D76-A158-4573-A057-D63E294CACF3}" srcOrd="5" destOrd="0" presId="urn:microsoft.com/office/officeart/2005/8/layout/vList5"/>
    <dgm:cxn modelId="{07BD542C-71C8-4442-8379-871A32D27412}" type="presParOf" srcId="{54128EBC-B3A5-4F1A-8AF6-2FC35FF2A1B7}" destId="{C4A49945-CE4D-44AB-B6C9-A757D19E75E6}" srcOrd="6" destOrd="0" presId="urn:microsoft.com/office/officeart/2005/8/layout/vList5"/>
    <dgm:cxn modelId="{25502272-337B-4662-950F-94C88EB7D566}" type="presParOf" srcId="{C4A49945-CE4D-44AB-B6C9-A757D19E75E6}" destId="{C7545200-46C3-4E43-B3AD-0CEE1F04B530}" srcOrd="0" destOrd="0" presId="urn:microsoft.com/office/officeart/2005/8/layout/vList5"/>
    <dgm:cxn modelId="{6EA72AB7-6EC8-4872-AEE7-9860210D6938}" type="presParOf" srcId="{C4A49945-CE4D-44AB-B6C9-A757D19E75E6}" destId="{19FB6B2D-EC62-45B3-9A73-EA3FCA55C7E0}" srcOrd="1" destOrd="0" presId="urn:microsoft.com/office/officeart/2005/8/layout/vList5"/>
    <dgm:cxn modelId="{26D8CC87-40F0-4EBB-8E5F-FB974F78E5AC}" type="presParOf" srcId="{54128EBC-B3A5-4F1A-8AF6-2FC35FF2A1B7}" destId="{6BA82D66-B9D9-457F-A7D3-351C916FE72B}" srcOrd="7" destOrd="0" presId="urn:microsoft.com/office/officeart/2005/8/layout/vList5"/>
    <dgm:cxn modelId="{5D170095-ADD2-4455-8C17-F04DD3F97752}" type="presParOf" srcId="{54128EBC-B3A5-4F1A-8AF6-2FC35FF2A1B7}" destId="{17485B02-1587-4BD4-8A9B-EC4770A29C46}" srcOrd="8" destOrd="0" presId="urn:microsoft.com/office/officeart/2005/8/layout/vList5"/>
    <dgm:cxn modelId="{D4A65032-EF82-4B97-841F-384EC84AAB29}" type="presParOf" srcId="{17485B02-1587-4BD4-8A9B-EC4770A29C46}" destId="{99F5D63F-015D-45B7-8671-755111720DD3}" srcOrd="0" destOrd="0" presId="urn:microsoft.com/office/officeart/2005/8/layout/vList5"/>
    <dgm:cxn modelId="{35EE8648-DB6F-40E8-BD8B-F5B478504B24}" type="presParOf" srcId="{17485B02-1587-4BD4-8A9B-EC4770A29C46}" destId="{72496E06-5374-40D1-8BA5-92FF478539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802F67-832F-49FC-9F77-412E0CDB4FF5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1CA0B3-63B3-4D2D-AD99-C4333F05482F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b="1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Good</a:t>
          </a:r>
        </a:p>
      </dgm:t>
    </dgm:pt>
    <dgm:pt modelId="{449B93F1-FF77-4185-8576-6951635F8CCF}" type="parTrans" cxnId="{C8F6C64A-CBC5-4BCC-927C-DA2C22B7D91C}">
      <dgm:prSet/>
      <dgm:spPr/>
      <dgm:t>
        <a:bodyPr/>
        <a:lstStyle/>
        <a:p>
          <a:endParaRPr lang="en-US"/>
        </a:p>
      </dgm:t>
    </dgm:pt>
    <dgm:pt modelId="{2235B3AF-B29C-4ED3-B2A8-3BCAB6C609B1}" type="sibTrans" cxnId="{C8F6C64A-CBC5-4BCC-927C-DA2C22B7D91C}">
      <dgm:prSet/>
      <dgm:spPr/>
      <dgm:t>
        <a:bodyPr/>
        <a:lstStyle/>
        <a:p>
          <a:endParaRPr lang="en-US"/>
        </a:p>
      </dgm:t>
    </dgm:pt>
    <dgm:pt modelId="{493A3A8E-04A0-46D6-AAE6-265C0EE41EE2}">
      <dgm:prSet phldrT="[Text]"/>
      <dgm:spPr>
        <a:solidFill>
          <a:schemeClr val="tx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$400</a:t>
          </a:r>
        </a:p>
      </dgm:t>
    </dgm:pt>
    <dgm:pt modelId="{0A50F6D6-94FB-4047-8313-B7FFE72328FF}" type="parTrans" cxnId="{BE2AAAF2-7042-403A-93F7-271896B48ED8}">
      <dgm:prSet/>
      <dgm:spPr/>
      <dgm:t>
        <a:bodyPr/>
        <a:lstStyle/>
        <a:p>
          <a:endParaRPr lang="en-US"/>
        </a:p>
      </dgm:t>
    </dgm:pt>
    <dgm:pt modelId="{40F01A78-BFD6-4B09-9C93-180914044BB4}" type="sibTrans" cxnId="{BE2AAAF2-7042-403A-93F7-271896B48ED8}">
      <dgm:prSet/>
      <dgm:spPr/>
      <dgm:t>
        <a:bodyPr/>
        <a:lstStyle/>
        <a:p>
          <a:endParaRPr lang="en-US"/>
        </a:p>
      </dgm:t>
    </dgm:pt>
    <dgm:pt modelId="{42D504F6-D04D-4C86-9D43-4C7D4671D4F7}">
      <dgm:prSet phldrT="[Text]"/>
      <dgm:spPr>
        <a:solidFill>
          <a:srgbClr val="2C5D85"/>
        </a:solidFill>
        <a:ln>
          <a:noFill/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Better</a:t>
          </a:r>
        </a:p>
      </dgm:t>
    </dgm:pt>
    <dgm:pt modelId="{612E0862-C237-4F76-85D7-43FE1B628C51}" type="parTrans" cxnId="{7C4CC7E6-18EE-4C13-B87A-AC30B23E9444}">
      <dgm:prSet/>
      <dgm:spPr/>
      <dgm:t>
        <a:bodyPr/>
        <a:lstStyle/>
        <a:p>
          <a:endParaRPr lang="en-US"/>
        </a:p>
      </dgm:t>
    </dgm:pt>
    <dgm:pt modelId="{C7E00138-42D8-44DB-9DAF-349A98D3719F}" type="sibTrans" cxnId="{7C4CC7E6-18EE-4C13-B87A-AC30B23E9444}">
      <dgm:prSet/>
      <dgm:spPr/>
      <dgm:t>
        <a:bodyPr/>
        <a:lstStyle/>
        <a:p>
          <a:endParaRPr lang="en-US"/>
        </a:p>
      </dgm:t>
    </dgm:pt>
    <dgm:pt modelId="{54CA5183-6D08-402A-ACB7-A46545261861}">
      <dgm:prSet phldrT="[Text]"/>
      <dgm:spPr>
        <a:solidFill>
          <a:schemeClr val="tx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$1000</a:t>
          </a:r>
        </a:p>
      </dgm:t>
    </dgm:pt>
    <dgm:pt modelId="{7A8221EB-65D2-409F-961F-97F05760FB74}" type="parTrans" cxnId="{64DD50EC-EC8B-4E47-BD2E-964F8128BABA}">
      <dgm:prSet/>
      <dgm:spPr/>
      <dgm:t>
        <a:bodyPr/>
        <a:lstStyle/>
        <a:p>
          <a:endParaRPr lang="en-US"/>
        </a:p>
      </dgm:t>
    </dgm:pt>
    <dgm:pt modelId="{2DEBDBF9-9E1D-4CE5-B6B9-BA47DC600678}" type="sibTrans" cxnId="{64DD50EC-EC8B-4E47-BD2E-964F8128BABA}">
      <dgm:prSet/>
      <dgm:spPr/>
      <dgm:t>
        <a:bodyPr/>
        <a:lstStyle/>
        <a:p>
          <a:endParaRPr lang="en-US"/>
        </a:p>
      </dgm:t>
    </dgm:pt>
    <dgm:pt modelId="{B0EA391E-B826-49F3-91FB-D247C0D84A19}">
      <dgm:prSet phldrT="[Text]"/>
      <dgm:spPr>
        <a:solidFill>
          <a:srgbClr val="004072"/>
        </a:solidFill>
        <a:ln>
          <a:noFill/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BEST</a:t>
          </a:r>
        </a:p>
      </dgm:t>
    </dgm:pt>
    <dgm:pt modelId="{FEDFD2D3-5B5B-4781-99E5-A1D19F2EA9BD}" type="parTrans" cxnId="{066E81C2-2773-42B6-825F-40CD8449AEBC}">
      <dgm:prSet/>
      <dgm:spPr/>
      <dgm:t>
        <a:bodyPr/>
        <a:lstStyle/>
        <a:p>
          <a:endParaRPr lang="en-US"/>
        </a:p>
      </dgm:t>
    </dgm:pt>
    <dgm:pt modelId="{48518749-F584-402D-A806-A3D5CD4FA155}" type="sibTrans" cxnId="{066E81C2-2773-42B6-825F-40CD8449AEBC}">
      <dgm:prSet/>
      <dgm:spPr/>
      <dgm:t>
        <a:bodyPr/>
        <a:lstStyle/>
        <a:p>
          <a:endParaRPr lang="en-US"/>
        </a:p>
      </dgm:t>
    </dgm:pt>
    <dgm:pt modelId="{E9119CB9-4A7C-4444-8145-6319DE38E3B7}">
      <dgm:prSet phldrT="[Text]"/>
      <dgm:spPr>
        <a:solidFill>
          <a:schemeClr val="tx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3-6 months of living expenses</a:t>
          </a:r>
        </a:p>
      </dgm:t>
    </dgm:pt>
    <dgm:pt modelId="{5809CB80-38C5-4D66-A0A0-5906354A2E24}" type="parTrans" cxnId="{19E2407E-88DE-4E6F-84AA-D18891578B14}">
      <dgm:prSet/>
      <dgm:spPr/>
      <dgm:t>
        <a:bodyPr/>
        <a:lstStyle/>
        <a:p>
          <a:endParaRPr lang="en-US"/>
        </a:p>
      </dgm:t>
    </dgm:pt>
    <dgm:pt modelId="{4F1CB4BD-DB65-4899-B8C4-C5AB25E38916}" type="sibTrans" cxnId="{19E2407E-88DE-4E6F-84AA-D18891578B14}">
      <dgm:prSet/>
      <dgm:spPr/>
      <dgm:t>
        <a:bodyPr/>
        <a:lstStyle/>
        <a:p>
          <a:endParaRPr lang="en-US"/>
        </a:p>
      </dgm:t>
    </dgm:pt>
    <dgm:pt modelId="{6FCC4ABB-9D1C-4245-BC4F-06CA63B06FB1}" type="pres">
      <dgm:prSet presAssocID="{01802F67-832F-49FC-9F77-412E0CDB4FF5}" presName="Name0" presStyleCnt="0">
        <dgm:presLayoutVars>
          <dgm:dir/>
          <dgm:animLvl val="lvl"/>
          <dgm:resizeHandles val="exact"/>
        </dgm:presLayoutVars>
      </dgm:prSet>
      <dgm:spPr/>
    </dgm:pt>
    <dgm:pt modelId="{8B8F0AE5-24D5-48AD-B75E-B807B362BA76}" type="pres">
      <dgm:prSet presAssocID="{F21CA0B3-63B3-4D2D-AD99-C4333F05482F}" presName="linNode" presStyleCnt="0"/>
      <dgm:spPr/>
    </dgm:pt>
    <dgm:pt modelId="{7FB5A4E0-D57D-460E-BFC7-7919FF0E6DF8}" type="pres">
      <dgm:prSet presAssocID="{F21CA0B3-63B3-4D2D-AD99-C4333F05482F}" presName="parTx" presStyleLbl="revTx" presStyleIdx="0" presStyleCnt="3" custScaleY="109721" custLinFactNeighborX="-1760">
        <dgm:presLayoutVars>
          <dgm:chMax val="1"/>
          <dgm:bulletEnabled val="1"/>
        </dgm:presLayoutVars>
      </dgm:prSet>
      <dgm:spPr/>
    </dgm:pt>
    <dgm:pt modelId="{EF9C05B0-7D12-4F39-BC0A-C9590952575F}" type="pres">
      <dgm:prSet presAssocID="{F21CA0B3-63B3-4D2D-AD99-C4333F05482F}" presName="bracket" presStyleLbl="parChTrans1D1" presStyleIdx="0" presStyleCnt="3" custLinFactNeighborX="61884"/>
      <dgm:spPr>
        <a:ln>
          <a:solidFill>
            <a:schemeClr val="bg1"/>
          </a:solidFill>
        </a:ln>
      </dgm:spPr>
    </dgm:pt>
    <dgm:pt modelId="{6D41B0C2-991A-44D9-8457-E47837763D92}" type="pres">
      <dgm:prSet presAssocID="{F21CA0B3-63B3-4D2D-AD99-C4333F05482F}" presName="spH" presStyleCnt="0"/>
      <dgm:spPr/>
    </dgm:pt>
    <dgm:pt modelId="{DCBD9412-6019-44F6-BF4C-ABE27CBD6614}" type="pres">
      <dgm:prSet presAssocID="{F21CA0B3-63B3-4D2D-AD99-C4333F05482F}" presName="desTx" presStyleLbl="node1" presStyleIdx="0" presStyleCnt="3" custLinFactX="-4140" custLinFactNeighborX="-100000">
        <dgm:presLayoutVars>
          <dgm:bulletEnabled val="1"/>
        </dgm:presLayoutVars>
      </dgm:prSet>
      <dgm:spPr/>
    </dgm:pt>
    <dgm:pt modelId="{8F316B82-2069-4688-8442-ECC5EEDF1071}" type="pres">
      <dgm:prSet presAssocID="{2235B3AF-B29C-4ED3-B2A8-3BCAB6C609B1}" presName="spV" presStyleCnt="0"/>
      <dgm:spPr/>
    </dgm:pt>
    <dgm:pt modelId="{1FD1DD8D-6C1E-49E9-9557-CA6A64B1BA7A}" type="pres">
      <dgm:prSet presAssocID="{42D504F6-D04D-4C86-9D43-4C7D4671D4F7}" presName="linNode" presStyleCnt="0"/>
      <dgm:spPr/>
    </dgm:pt>
    <dgm:pt modelId="{65CE90C5-9181-4032-BDD6-38544BA0B197}" type="pres">
      <dgm:prSet presAssocID="{42D504F6-D04D-4C86-9D43-4C7D4671D4F7}" presName="parTx" presStyleLbl="revTx" presStyleIdx="1" presStyleCnt="3" custScaleY="105978">
        <dgm:presLayoutVars>
          <dgm:chMax val="1"/>
          <dgm:bulletEnabled val="1"/>
        </dgm:presLayoutVars>
      </dgm:prSet>
      <dgm:spPr/>
    </dgm:pt>
    <dgm:pt modelId="{FCA14A9B-5707-4D90-AB7E-6088125B7FE0}" type="pres">
      <dgm:prSet presAssocID="{42D504F6-D04D-4C86-9D43-4C7D4671D4F7}" presName="bracket" presStyleLbl="parChTrans1D1" presStyleIdx="1" presStyleCnt="3" custLinFactNeighborX="61823"/>
      <dgm:spPr>
        <a:ln>
          <a:solidFill>
            <a:schemeClr val="bg1"/>
          </a:solidFill>
        </a:ln>
      </dgm:spPr>
    </dgm:pt>
    <dgm:pt modelId="{3AA1B392-902B-42D2-BFA4-4D341441F355}" type="pres">
      <dgm:prSet presAssocID="{42D504F6-D04D-4C86-9D43-4C7D4671D4F7}" presName="spH" presStyleCnt="0"/>
      <dgm:spPr/>
    </dgm:pt>
    <dgm:pt modelId="{ADC4075A-F550-4370-A6EB-3468D0CD073B}" type="pres">
      <dgm:prSet presAssocID="{42D504F6-D04D-4C86-9D43-4C7D4671D4F7}" presName="desTx" presStyleLbl="node1" presStyleIdx="1" presStyleCnt="3" custLinFactX="-4133" custLinFactNeighborX="-100000">
        <dgm:presLayoutVars>
          <dgm:bulletEnabled val="1"/>
        </dgm:presLayoutVars>
      </dgm:prSet>
      <dgm:spPr/>
    </dgm:pt>
    <dgm:pt modelId="{1D46D3DB-880E-4D7B-AFE3-E4201D09A65B}" type="pres">
      <dgm:prSet presAssocID="{C7E00138-42D8-44DB-9DAF-349A98D3719F}" presName="spV" presStyleCnt="0"/>
      <dgm:spPr/>
    </dgm:pt>
    <dgm:pt modelId="{B9A2B55D-C060-4829-BE61-1413E4251444}" type="pres">
      <dgm:prSet presAssocID="{B0EA391E-B826-49F3-91FB-D247C0D84A19}" presName="linNode" presStyleCnt="0"/>
      <dgm:spPr/>
    </dgm:pt>
    <dgm:pt modelId="{B54887DD-08C8-4B47-A885-D6AB8B7760E0}" type="pres">
      <dgm:prSet presAssocID="{B0EA391E-B826-49F3-91FB-D247C0D84A19}" presName="parTx" presStyleLbl="revTx" presStyleIdx="2" presStyleCnt="3" custScaleY="162852">
        <dgm:presLayoutVars>
          <dgm:chMax val="1"/>
          <dgm:bulletEnabled val="1"/>
        </dgm:presLayoutVars>
      </dgm:prSet>
      <dgm:spPr/>
    </dgm:pt>
    <dgm:pt modelId="{C43A6F5B-F1C3-4957-9B68-62C19CC96B25}" type="pres">
      <dgm:prSet presAssocID="{B0EA391E-B826-49F3-91FB-D247C0D84A19}" presName="bracket" presStyleLbl="parChTrans1D1" presStyleIdx="2" presStyleCnt="3" custLinFactNeighborX="61884"/>
      <dgm:spPr>
        <a:ln>
          <a:solidFill>
            <a:schemeClr val="bg1"/>
          </a:solidFill>
        </a:ln>
      </dgm:spPr>
    </dgm:pt>
    <dgm:pt modelId="{353579A4-1959-41B2-BAEF-A5D1958FCBD1}" type="pres">
      <dgm:prSet presAssocID="{B0EA391E-B826-49F3-91FB-D247C0D84A19}" presName="spH" presStyleCnt="0"/>
      <dgm:spPr/>
    </dgm:pt>
    <dgm:pt modelId="{0F67950B-74E5-4984-B7A2-4E3B1BD3635B}" type="pres">
      <dgm:prSet presAssocID="{B0EA391E-B826-49F3-91FB-D247C0D84A19}" presName="desTx" presStyleLbl="node1" presStyleIdx="2" presStyleCnt="3" custLinFactX="-4140" custLinFactNeighborX="-100000">
        <dgm:presLayoutVars>
          <dgm:bulletEnabled val="1"/>
        </dgm:presLayoutVars>
      </dgm:prSet>
      <dgm:spPr/>
    </dgm:pt>
  </dgm:ptLst>
  <dgm:cxnLst>
    <dgm:cxn modelId="{9C70A235-D6F7-483C-AE18-1FC1EA0F4005}" type="presOf" srcId="{B0EA391E-B826-49F3-91FB-D247C0D84A19}" destId="{B54887DD-08C8-4B47-A885-D6AB8B7760E0}" srcOrd="0" destOrd="0" presId="urn:diagrams.loki3.com/BracketList"/>
    <dgm:cxn modelId="{2EFF6B42-FBE8-429E-A368-74C9758BDFBC}" type="presOf" srcId="{01802F67-832F-49FC-9F77-412E0CDB4FF5}" destId="{6FCC4ABB-9D1C-4245-BC4F-06CA63B06FB1}" srcOrd="0" destOrd="0" presId="urn:diagrams.loki3.com/BracketList"/>
    <dgm:cxn modelId="{4F95AB46-3738-462A-9B4C-52246EE61EFD}" type="presOf" srcId="{42D504F6-D04D-4C86-9D43-4C7D4671D4F7}" destId="{65CE90C5-9181-4032-BDD6-38544BA0B197}" srcOrd="0" destOrd="0" presId="urn:diagrams.loki3.com/BracketList"/>
    <dgm:cxn modelId="{C8F6C64A-CBC5-4BCC-927C-DA2C22B7D91C}" srcId="{01802F67-832F-49FC-9F77-412E0CDB4FF5}" destId="{F21CA0B3-63B3-4D2D-AD99-C4333F05482F}" srcOrd="0" destOrd="0" parTransId="{449B93F1-FF77-4185-8576-6951635F8CCF}" sibTransId="{2235B3AF-B29C-4ED3-B2A8-3BCAB6C609B1}"/>
    <dgm:cxn modelId="{5FA06374-50D8-4B7E-86B4-E57963C4BB66}" type="presOf" srcId="{54CA5183-6D08-402A-ACB7-A46545261861}" destId="{ADC4075A-F550-4370-A6EB-3468D0CD073B}" srcOrd="0" destOrd="0" presId="urn:diagrams.loki3.com/BracketList"/>
    <dgm:cxn modelId="{3B9B9055-1500-4A30-BB41-086C67F261FA}" type="presOf" srcId="{F21CA0B3-63B3-4D2D-AD99-C4333F05482F}" destId="{7FB5A4E0-D57D-460E-BFC7-7919FF0E6DF8}" srcOrd="0" destOrd="0" presId="urn:diagrams.loki3.com/BracketList"/>
    <dgm:cxn modelId="{19E2407E-88DE-4E6F-84AA-D18891578B14}" srcId="{B0EA391E-B826-49F3-91FB-D247C0D84A19}" destId="{E9119CB9-4A7C-4444-8145-6319DE38E3B7}" srcOrd="0" destOrd="0" parTransId="{5809CB80-38C5-4D66-A0A0-5906354A2E24}" sibTransId="{4F1CB4BD-DB65-4899-B8C4-C5AB25E38916}"/>
    <dgm:cxn modelId="{7F9E6B83-3329-415A-9F82-7A1D1C561A2B}" type="presOf" srcId="{493A3A8E-04A0-46D6-AAE6-265C0EE41EE2}" destId="{DCBD9412-6019-44F6-BF4C-ABE27CBD6614}" srcOrd="0" destOrd="0" presId="urn:diagrams.loki3.com/BracketList"/>
    <dgm:cxn modelId="{0098E28B-BD25-459A-9965-8291ECCBB2C8}" type="presOf" srcId="{E9119CB9-4A7C-4444-8145-6319DE38E3B7}" destId="{0F67950B-74E5-4984-B7A2-4E3B1BD3635B}" srcOrd="0" destOrd="0" presId="urn:diagrams.loki3.com/BracketList"/>
    <dgm:cxn modelId="{066E81C2-2773-42B6-825F-40CD8449AEBC}" srcId="{01802F67-832F-49FC-9F77-412E0CDB4FF5}" destId="{B0EA391E-B826-49F3-91FB-D247C0D84A19}" srcOrd="2" destOrd="0" parTransId="{FEDFD2D3-5B5B-4781-99E5-A1D19F2EA9BD}" sibTransId="{48518749-F584-402D-A806-A3D5CD4FA155}"/>
    <dgm:cxn modelId="{7C4CC7E6-18EE-4C13-B87A-AC30B23E9444}" srcId="{01802F67-832F-49FC-9F77-412E0CDB4FF5}" destId="{42D504F6-D04D-4C86-9D43-4C7D4671D4F7}" srcOrd="1" destOrd="0" parTransId="{612E0862-C237-4F76-85D7-43FE1B628C51}" sibTransId="{C7E00138-42D8-44DB-9DAF-349A98D3719F}"/>
    <dgm:cxn modelId="{64DD50EC-EC8B-4E47-BD2E-964F8128BABA}" srcId="{42D504F6-D04D-4C86-9D43-4C7D4671D4F7}" destId="{54CA5183-6D08-402A-ACB7-A46545261861}" srcOrd="0" destOrd="0" parTransId="{7A8221EB-65D2-409F-961F-97F05760FB74}" sibTransId="{2DEBDBF9-9E1D-4CE5-B6B9-BA47DC600678}"/>
    <dgm:cxn modelId="{BE2AAAF2-7042-403A-93F7-271896B48ED8}" srcId="{F21CA0B3-63B3-4D2D-AD99-C4333F05482F}" destId="{493A3A8E-04A0-46D6-AAE6-265C0EE41EE2}" srcOrd="0" destOrd="0" parTransId="{0A50F6D6-94FB-4047-8313-B7FFE72328FF}" sibTransId="{40F01A78-BFD6-4B09-9C93-180914044BB4}"/>
    <dgm:cxn modelId="{433BAE3F-742A-4581-8F97-29FDA039EE97}" type="presParOf" srcId="{6FCC4ABB-9D1C-4245-BC4F-06CA63B06FB1}" destId="{8B8F0AE5-24D5-48AD-B75E-B807B362BA76}" srcOrd="0" destOrd="0" presId="urn:diagrams.loki3.com/BracketList"/>
    <dgm:cxn modelId="{E48EEB12-95C1-4939-B5AE-86BEEB62D4F2}" type="presParOf" srcId="{8B8F0AE5-24D5-48AD-B75E-B807B362BA76}" destId="{7FB5A4E0-D57D-460E-BFC7-7919FF0E6DF8}" srcOrd="0" destOrd="0" presId="urn:diagrams.loki3.com/BracketList"/>
    <dgm:cxn modelId="{6504F932-2062-4C2A-8FE9-B7DA2079F655}" type="presParOf" srcId="{8B8F0AE5-24D5-48AD-B75E-B807B362BA76}" destId="{EF9C05B0-7D12-4F39-BC0A-C9590952575F}" srcOrd="1" destOrd="0" presId="urn:diagrams.loki3.com/BracketList"/>
    <dgm:cxn modelId="{4B8C147D-EE70-4AF5-9E42-5570D6D7E95F}" type="presParOf" srcId="{8B8F0AE5-24D5-48AD-B75E-B807B362BA76}" destId="{6D41B0C2-991A-44D9-8457-E47837763D92}" srcOrd="2" destOrd="0" presId="urn:diagrams.loki3.com/BracketList"/>
    <dgm:cxn modelId="{011B4C8A-AC77-4E30-8C6C-9FE6E97E8D57}" type="presParOf" srcId="{8B8F0AE5-24D5-48AD-B75E-B807B362BA76}" destId="{DCBD9412-6019-44F6-BF4C-ABE27CBD6614}" srcOrd="3" destOrd="0" presId="urn:diagrams.loki3.com/BracketList"/>
    <dgm:cxn modelId="{F2E858C8-D26D-4189-BF49-8982485EA709}" type="presParOf" srcId="{6FCC4ABB-9D1C-4245-BC4F-06CA63B06FB1}" destId="{8F316B82-2069-4688-8442-ECC5EEDF1071}" srcOrd="1" destOrd="0" presId="urn:diagrams.loki3.com/BracketList"/>
    <dgm:cxn modelId="{6A92D8F8-59FB-42B1-BF83-E7C36B381BE9}" type="presParOf" srcId="{6FCC4ABB-9D1C-4245-BC4F-06CA63B06FB1}" destId="{1FD1DD8D-6C1E-49E9-9557-CA6A64B1BA7A}" srcOrd="2" destOrd="0" presId="urn:diagrams.loki3.com/BracketList"/>
    <dgm:cxn modelId="{9C246850-B947-4564-9702-B376D5D453A9}" type="presParOf" srcId="{1FD1DD8D-6C1E-49E9-9557-CA6A64B1BA7A}" destId="{65CE90C5-9181-4032-BDD6-38544BA0B197}" srcOrd="0" destOrd="0" presId="urn:diagrams.loki3.com/BracketList"/>
    <dgm:cxn modelId="{70C745BF-6C31-4DD4-9423-FBE0EA7E4B67}" type="presParOf" srcId="{1FD1DD8D-6C1E-49E9-9557-CA6A64B1BA7A}" destId="{FCA14A9B-5707-4D90-AB7E-6088125B7FE0}" srcOrd="1" destOrd="0" presId="urn:diagrams.loki3.com/BracketList"/>
    <dgm:cxn modelId="{0FD27D12-F5BB-4D60-ABD2-D57847F245B0}" type="presParOf" srcId="{1FD1DD8D-6C1E-49E9-9557-CA6A64B1BA7A}" destId="{3AA1B392-902B-42D2-BFA4-4D341441F355}" srcOrd="2" destOrd="0" presId="urn:diagrams.loki3.com/BracketList"/>
    <dgm:cxn modelId="{98E18B42-074D-4FA3-A46B-942180A9357E}" type="presParOf" srcId="{1FD1DD8D-6C1E-49E9-9557-CA6A64B1BA7A}" destId="{ADC4075A-F550-4370-A6EB-3468D0CD073B}" srcOrd="3" destOrd="0" presId="urn:diagrams.loki3.com/BracketList"/>
    <dgm:cxn modelId="{659855C1-D335-4743-9586-2E3606F41823}" type="presParOf" srcId="{6FCC4ABB-9D1C-4245-BC4F-06CA63B06FB1}" destId="{1D46D3DB-880E-4D7B-AFE3-E4201D09A65B}" srcOrd="3" destOrd="0" presId="urn:diagrams.loki3.com/BracketList"/>
    <dgm:cxn modelId="{E28D7EB6-4936-459A-9BE3-87DE20F26B88}" type="presParOf" srcId="{6FCC4ABB-9D1C-4245-BC4F-06CA63B06FB1}" destId="{B9A2B55D-C060-4829-BE61-1413E4251444}" srcOrd="4" destOrd="0" presId="urn:diagrams.loki3.com/BracketList"/>
    <dgm:cxn modelId="{6650D5C3-E8D7-4E0E-97C8-66CE53A10B0C}" type="presParOf" srcId="{B9A2B55D-C060-4829-BE61-1413E4251444}" destId="{B54887DD-08C8-4B47-A885-D6AB8B7760E0}" srcOrd="0" destOrd="0" presId="urn:diagrams.loki3.com/BracketList"/>
    <dgm:cxn modelId="{CCBAF786-594F-4DDB-9045-00C168974204}" type="presParOf" srcId="{B9A2B55D-C060-4829-BE61-1413E4251444}" destId="{C43A6F5B-F1C3-4957-9B68-62C19CC96B25}" srcOrd="1" destOrd="0" presId="urn:diagrams.loki3.com/BracketList"/>
    <dgm:cxn modelId="{476FD663-1532-47EB-91FD-AC38678ADFB9}" type="presParOf" srcId="{B9A2B55D-C060-4829-BE61-1413E4251444}" destId="{353579A4-1959-41B2-BAEF-A5D1958FCBD1}" srcOrd="2" destOrd="0" presId="urn:diagrams.loki3.com/BracketList"/>
    <dgm:cxn modelId="{4B4A4A30-FA82-426A-84AF-F244392B8509}" type="presParOf" srcId="{B9A2B55D-C060-4829-BE61-1413E4251444}" destId="{0F67950B-74E5-4984-B7A2-4E3B1BD3635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B4262-0BA3-4A21-82C3-6AF92D10F03B}">
      <dsp:nvSpPr>
        <dsp:cNvPr id="0" name=""/>
        <dsp:cNvSpPr/>
      </dsp:nvSpPr>
      <dsp:spPr>
        <a:xfrm rot="5400000">
          <a:off x="5011739" y="-2090343"/>
          <a:ext cx="683001" cy="5038343"/>
        </a:xfrm>
        <a:prstGeom prst="round2SameRect">
          <a:avLst/>
        </a:prstGeom>
        <a:solidFill>
          <a:schemeClr val="tx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The unexpected</a:t>
          </a:r>
        </a:p>
      </dsp:txBody>
      <dsp:txXfrm rot="-5400000">
        <a:off x="2834069" y="120668"/>
        <a:ext cx="5005002" cy="616319"/>
      </dsp:txXfrm>
    </dsp:sp>
    <dsp:sp modelId="{C0C44F6E-6149-4413-8812-50092752D0BF}">
      <dsp:nvSpPr>
        <dsp:cNvPr id="0" name=""/>
        <dsp:cNvSpPr/>
      </dsp:nvSpPr>
      <dsp:spPr>
        <a:xfrm>
          <a:off x="0" y="1952"/>
          <a:ext cx="2834068" cy="853751"/>
        </a:xfrm>
        <a:prstGeom prst="roundRect">
          <a:avLst/>
        </a:prstGeom>
        <a:solidFill>
          <a:srgbClr val="004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Emergency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Fund</a:t>
          </a:r>
        </a:p>
      </dsp:txBody>
      <dsp:txXfrm>
        <a:off x="41677" y="43629"/>
        <a:ext cx="2750714" cy="770397"/>
      </dsp:txXfrm>
    </dsp:sp>
    <dsp:sp modelId="{121CC268-663E-46DB-A690-0CB3BDF6F715}">
      <dsp:nvSpPr>
        <dsp:cNvPr id="0" name=""/>
        <dsp:cNvSpPr/>
      </dsp:nvSpPr>
      <dsp:spPr>
        <a:xfrm rot="5400000">
          <a:off x="5011739" y="-1193904"/>
          <a:ext cx="683001" cy="5038343"/>
        </a:xfrm>
        <a:prstGeom prst="round2SameRect">
          <a:avLst/>
        </a:prstGeom>
        <a:solidFill>
          <a:schemeClr val="tx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Items paid for regularly, but not monthly</a:t>
          </a:r>
        </a:p>
      </dsp:txBody>
      <dsp:txXfrm rot="-5400000">
        <a:off x="2834069" y="1017107"/>
        <a:ext cx="5005002" cy="616319"/>
      </dsp:txXfrm>
    </dsp:sp>
    <dsp:sp modelId="{2B4FABC6-E826-40ED-9EEA-0B3F505A0261}">
      <dsp:nvSpPr>
        <dsp:cNvPr id="0" name=""/>
        <dsp:cNvSpPr/>
      </dsp:nvSpPr>
      <dsp:spPr>
        <a:xfrm>
          <a:off x="0" y="898391"/>
          <a:ext cx="2834068" cy="853751"/>
        </a:xfrm>
        <a:prstGeom prst="roundRect">
          <a:avLst/>
        </a:prstGeom>
        <a:solidFill>
          <a:srgbClr val="004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Reserve Fund</a:t>
          </a:r>
        </a:p>
      </dsp:txBody>
      <dsp:txXfrm>
        <a:off x="41677" y="940068"/>
        <a:ext cx="2750714" cy="770397"/>
      </dsp:txXfrm>
    </dsp:sp>
    <dsp:sp modelId="{4824E7DA-B603-4B8D-AD1A-17378B44F319}">
      <dsp:nvSpPr>
        <dsp:cNvPr id="0" name=""/>
        <dsp:cNvSpPr/>
      </dsp:nvSpPr>
      <dsp:spPr>
        <a:xfrm rot="5400000">
          <a:off x="5011739" y="-297465"/>
          <a:ext cx="683001" cy="5038343"/>
        </a:xfrm>
        <a:prstGeom prst="round2SameRect">
          <a:avLst/>
        </a:prstGeom>
        <a:solidFill>
          <a:schemeClr val="tx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Short-term financial goals</a:t>
          </a:r>
        </a:p>
      </dsp:txBody>
      <dsp:txXfrm rot="-5400000">
        <a:off x="2834069" y="1913546"/>
        <a:ext cx="5005002" cy="616319"/>
      </dsp:txXfrm>
    </dsp:sp>
    <dsp:sp modelId="{4E5191B2-A59E-44D3-90ED-5311AAB7BF3E}">
      <dsp:nvSpPr>
        <dsp:cNvPr id="0" name=""/>
        <dsp:cNvSpPr/>
      </dsp:nvSpPr>
      <dsp:spPr>
        <a:xfrm>
          <a:off x="0" y="1794830"/>
          <a:ext cx="2834068" cy="853751"/>
        </a:xfrm>
        <a:prstGeom prst="roundRect">
          <a:avLst/>
        </a:prstGeom>
        <a:solidFill>
          <a:srgbClr val="004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Goal-Getter Fund</a:t>
          </a:r>
        </a:p>
      </dsp:txBody>
      <dsp:txXfrm>
        <a:off x="41677" y="1836507"/>
        <a:ext cx="2750714" cy="770397"/>
      </dsp:txXfrm>
    </dsp:sp>
    <dsp:sp modelId="{19FB6B2D-EC62-45B3-9A73-EA3FCA55C7E0}">
      <dsp:nvSpPr>
        <dsp:cNvPr id="0" name=""/>
        <dsp:cNvSpPr/>
      </dsp:nvSpPr>
      <dsp:spPr>
        <a:xfrm rot="5400000">
          <a:off x="5011739" y="598973"/>
          <a:ext cx="683001" cy="5038343"/>
        </a:xfrm>
        <a:prstGeom prst="round2SameRect">
          <a:avLst/>
        </a:prstGeom>
        <a:solidFill>
          <a:schemeClr val="tx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Retirement</a:t>
          </a:r>
        </a:p>
      </dsp:txBody>
      <dsp:txXfrm rot="-5400000">
        <a:off x="2834069" y="2809985"/>
        <a:ext cx="5005002" cy="616319"/>
      </dsp:txXfrm>
    </dsp:sp>
    <dsp:sp modelId="{C7545200-46C3-4E43-B3AD-0CEE1F04B530}">
      <dsp:nvSpPr>
        <dsp:cNvPr id="0" name=""/>
        <dsp:cNvSpPr/>
      </dsp:nvSpPr>
      <dsp:spPr>
        <a:xfrm>
          <a:off x="0" y="2691269"/>
          <a:ext cx="2834068" cy="853751"/>
        </a:xfrm>
        <a:prstGeom prst="roundRect">
          <a:avLst/>
        </a:prstGeom>
        <a:solidFill>
          <a:srgbClr val="004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TSP</a:t>
          </a:r>
        </a:p>
      </dsp:txBody>
      <dsp:txXfrm>
        <a:off x="41677" y="2732946"/>
        <a:ext cx="2750714" cy="770397"/>
      </dsp:txXfrm>
    </dsp:sp>
    <dsp:sp modelId="{72496E06-5374-40D1-8BA5-92FF4785392B}">
      <dsp:nvSpPr>
        <dsp:cNvPr id="0" name=""/>
        <dsp:cNvSpPr/>
      </dsp:nvSpPr>
      <dsp:spPr>
        <a:xfrm rot="5400000">
          <a:off x="5011739" y="1495411"/>
          <a:ext cx="683001" cy="5038343"/>
        </a:xfrm>
        <a:prstGeom prst="round2SameRect">
          <a:avLst/>
        </a:prstGeom>
        <a:solidFill>
          <a:schemeClr val="tx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Medium-term and long-term financial goals</a:t>
          </a:r>
        </a:p>
      </dsp:txBody>
      <dsp:txXfrm rot="-5400000">
        <a:off x="2834069" y="3706423"/>
        <a:ext cx="5005002" cy="616319"/>
      </dsp:txXfrm>
    </dsp:sp>
    <dsp:sp modelId="{99F5D63F-015D-45B7-8671-755111720DD3}">
      <dsp:nvSpPr>
        <dsp:cNvPr id="0" name=""/>
        <dsp:cNvSpPr/>
      </dsp:nvSpPr>
      <dsp:spPr>
        <a:xfrm>
          <a:off x="0" y="3587708"/>
          <a:ext cx="2834068" cy="853751"/>
        </a:xfrm>
        <a:prstGeom prst="roundRect">
          <a:avLst/>
        </a:prstGeom>
        <a:solidFill>
          <a:srgbClr val="004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Investments/IRAs/etc</a:t>
          </a:r>
          <a:r>
            <a:rPr lang="en-US" sz="2000" b="1" kern="12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41677" y="3629385"/>
        <a:ext cx="2750714" cy="770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5A4E0-D57D-460E-BFC7-7919FF0E6DF8}">
      <dsp:nvSpPr>
        <dsp:cNvPr id="0" name=""/>
        <dsp:cNvSpPr/>
      </dsp:nvSpPr>
      <dsp:spPr>
        <a:xfrm>
          <a:off x="0" y="393288"/>
          <a:ext cx="1695518" cy="716917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Good</a:t>
          </a:r>
        </a:p>
      </dsp:txBody>
      <dsp:txXfrm>
        <a:off x="0" y="393288"/>
        <a:ext cx="1695518" cy="716917"/>
      </dsp:txXfrm>
    </dsp:sp>
    <dsp:sp modelId="{EF9C05B0-7D12-4F39-BC0A-C9590952575F}">
      <dsp:nvSpPr>
        <dsp:cNvPr id="0" name=""/>
        <dsp:cNvSpPr/>
      </dsp:nvSpPr>
      <dsp:spPr>
        <a:xfrm>
          <a:off x="1782773" y="404628"/>
          <a:ext cx="339103" cy="6942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D9412-6019-44F6-BF4C-ABE27CBD6614}">
      <dsp:nvSpPr>
        <dsp:cNvPr id="0" name=""/>
        <dsp:cNvSpPr/>
      </dsp:nvSpPr>
      <dsp:spPr>
        <a:xfrm>
          <a:off x="1847008" y="404628"/>
          <a:ext cx="4611810" cy="694237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$400</a:t>
          </a:r>
        </a:p>
      </dsp:txBody>
      <dsp:txXfrm>
        <a:off x="1847008" y="404628"/>
        <a:ext cx="4611810" cy="694237"/>
      </dsp:txXfrm>
    </dsp:sp>
    <dsp:sp modelId="{65CE90C5-9181-4032-BDD6-38544BA0B197}">
      <dsp:nvSpPr>
        <dsp:cNvPr id="0" name=""/>
        <dsp:cNvSpPr/>
      </dsp:nvSpPr>
      <dsp:spPr>
        <a:xfrm>
          <a:off x="3314" y="1229894"/>
          <a:ext cx="1695518" cy="692460"/>
        </a:xfrm>
        <a:prstGeom prst="rect">
          <a:avLst/>
        </a:prstGeom>
        <a:solidFill>
          <a:srgbClr val="2C5D8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Better</a:t>
          </a:r>
        </a:p>
      </dsp:txBody>
      <dsp:txXfrm>
        <a:off x="3314" y="1229894"/>
        <a:ext cx="1695518" cy="692460"/>
      </dsp:txXfrm>
    </dsp:sp>
    <dsp:sp modelId="{FCA14A9B-5707-4D90-AB7E-6088125B7FE0}">
      <dsp:nvSpPr>
        <dsp:cNvPr id="0" name=""/>
        <dsp:cNvSpPr/>
      </dsp:nvSpPr>
      <dsp:spPr>
        <a:xfrm>
          <a:off x="1782691" y="1229005"/>
          <a:ext cx="339103" cy="6942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4075A-F550-4370-A6EB-3468D0CD073B}">
      <dsp:nvSpPr>
        <dsp:cNvPr id="0" name=""/>
        <dsp:cNvSpPr/>
      </dsp:nvSpPr>
      <dsp:spPr>
        <a:xfrm>
          <a:off x="1847330" y="1229005"/>
          <a:ext cx="4611810" cy="694237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$1000</a:t>
          </a:r>
        </a:p>
      </dsp:txBody>
      <dsp:txXfrm>
        <a:off x="1847330" y="1229005"/>
        <a:ext cx="4611810" cy="694237"/>
      </dsp:txXfrm>
    </dsp:sp>
    <dsp:sp modelId="{B54887DD-08C8-4B47-A885-D6AB8B7760E0}">
      <dsp:nvSpPr>
        <dsp:cNvPr id="0" name=""/>
        <dsp:cNvSpPr/>
      </dsp:nvSpPr>
      <dsp:spPr>
        <a:xfrm>
          <a:off x="3314" y="2071521"/>
          <a:ext cx="1695518" cy="1064074"/>
        </a:xfrm>
        <a:prstGeom prst="rect">
          <a:avLst/>
        </a:prstGeom>
        <a:solidFill>
          <a:srgbClr val="00407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BEST</a:t>
          </a:r>
        </a:p>
      </dsp:txBody>
      <dsp:txXfrm>
        <a:off x="3314" y="2071521"/>
        <a:ext cx="1695518" cy="1064074"/>
      </dsp:txXfrm>
    </dsp:sp>
    <dsp:sp modelId="{C43A6F5B-F1C3-4957-9B68-62C19CC96B25}">
      <dsp:nvSpPr>
        <dsp:cNvPr id="0" name=""/>
        <dsp:cNvSpPr/>
      </dsp:nvSpPr>
      <dsp:spPr>
        <a:xfrm>
          <a:off x="1782773" y="2042043"/>
          <a:ext cx="339103" cy="112303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7950B-74E5-4984-B7A2-4E3B1BD3635B}">
      <dsp:nvSpPr>
        <dsp:cNvPr id="0" name=""/>
        <dsp:cNvSpPr/>
      </dsp:nvSpPr>
      <dsp:spPr>
        <a:xfrm>
          <a:off x="1847008" y="2042043"/>
          <a:ext cx="4611810" cy="1123031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rPr>
            <a:t>3-6 months of living expenses</a:t>
          </a:r>
        </a:p>
      </dsp:txBody>
      <dsp:txXfrm>
        <a:off x="1847008" y="2042043"/>
        <a:ext cx="4611810" cy="112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1758-31DB-7346-A47A-08F2E4FB7426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2596F-E22E-0141-A682-00837A66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2596F-E22E-0141-A682-00837A663B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2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2596F-E22E-0141-A682-00837A663B4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2596F-E22E-0141-A682-00837A663B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2596F-E22E-0141-A682-00837A663B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5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5A8B5A2-D87D-9B45-BA00-05D9C70F93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F3A5F18D-2CAB-1F49-B393-D76DB9EB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27586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3B82D1E-03CF-8F40-8A95-813EFDBF7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60B556-642B-7745-BA3B-51859D35D8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7"/>
            <a:ext cx="2083072" cy="20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6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E458BFD-F21F-C844-903A-1CC4E4179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CF39DDC-DC93-BF42-9064-35683219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27586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1FCF29B-29E7-0642-9800-53DF6727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04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058BB1-D1E9-ED45-8A68-9863469D2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079578" cy="2050288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764E104-C72D-D048-9A74-CA8073254C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E515AFD-9F35-ED40-8C11-E83C44AD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27586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F247FE8-C661-BA44-BAAC-966904503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1807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99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8BFB-1DEF-BE41-8E9C-27F11ECA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548" y="919573"/>
            <a:ext cx="5808522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4A8B81-54A2-B446-AF33-E49E79D8A6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823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computer, person, person&#10;&#10;Description automatically generated">
            <a:extLst>
              <a:ext uri="{FF2B5EF4-FFF2-40B4-BE49-F238E27FC236}">
                <a16:creationId xmlns:a16="http://schemas.microsoft.com/office/drawing/2014/main" id="{3E54E6B7-430E-2147-A457-1994F7CFCA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6" y="0"/>
            <a:ext cx="2167128" cy="685800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41DFCF1-3DC7-E04F-A303-51F52C1C11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28E60B-C83D-CC43-A71B-92B58D53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2DF8664-8D5B-824A-8683-0DE27BAF64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72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CCE0595-33BD-EE4C-A9FA-B95B316327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7583233B-8224-F244-BE59-F37D5823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5FC25EF-D810-FA4C-9507-44D9343183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8F8917-4C79-2841-B92F-6C1957E68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" y="0"/>
            <a:ext cx="2179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9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aster with stripe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73D6A3B-E63A-B04F-8669-D84F97E368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7DA04D88-3147-4543-B7EB-3FFBD542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27586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819695F-281E-334A-A765-1CB49DC83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32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87379B47-BC52-1A40-B421-6506EB3C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7FE480E-116D-1047-860C-6D624487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49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aster with stripe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40F3A41-D76B-1D43-9589-4BE43EF498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F067ED72-49C5-5B44-892D-B32F787A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27586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DCE8873-02B4-6549-AA82-268676D9D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86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6106CF-D20C-8F4A-92D6-98BC8BCC0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3932"/>
            <a:ext cx="2079577" cy="2087004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5A8B5A2-D87D-9B45-BA00-05D9C70F93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F3A5F18D-2CAB-1F49-B393-D76DB9EB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27586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3B82D1E-03CF-8F40-8A95-813EFDBF7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958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5A8B5A2-D87D-9B45-BA00-05D9C70F93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F3A5F18D-2CAB-1F49-B393-D76DB9EB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27586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3B82D1E-03CF-8F40-8A95-813EFDBF7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5CF082-8E5D-D34E-B897-1F492DAE1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83072" cy="20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9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e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theme" Target="../theme/them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tif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tif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tiff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EBC27-7130-9248-857D-95C27894CD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FFB37D5F-3953-974B-BF7E-D09E3C09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138" y="3785290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8BA55-039C-0F4B-BB41-400D79A083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-3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0407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94A069C5-C0FE-CA4D-843B-564E591F6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52D33938-D9CA-4846-9647-E9CFC5A2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72D4AA-1B4F-B643-AB6B-B03253D0B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A94BA1-CAAC-AF44-95B6-1A26D08BD3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3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3" r:id="rId2"/>
    <p:sldLayoutId id="2147483724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3F6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3F6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3F6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3F6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3F6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7">
            <a:extLst>
              <a:ext uri="{FF2B5EF4-FFF2-40B4-BE49-F238E27FC236}">
                <a16:creationId xmlns:a16="http://schemas.microsoft.com/office/drawing/2014/main" id="{79F7C747-A143-AE4C-9860-BD6FCCEB776A}"/>
              </a:ext>
            </a:extLst>
          </p:cNvPr>
          <p:cNvSpPr/>
          <p:nvPr userDrawn="1"/>
        </p:nvSpPr>
        <p:spPr>
          <a:xfrm rot="5400000">
            <a:off x="-953503" y="2475497"/>
            <a:ext cx="3814011" cy="1907004"/>
          </a:xfrm>
          <a:prstGeom prst="triangle">
            <a:avLst>
              <a:gd name="adj" fmla="val 50187"/>
            </a:avLst>
          </a:prstGeom>
          <a:solidFill>
            <a:srgbClr val="01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F59226D-5AF6-2C40-87BA-0A004971C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07" y="2970567"/>
            <a:ext cx="978929" cy="916865"/>
          </a:xfrm>
          <a:prstGeom prst="rect">
            <a:avLst/>
          </a:prstGeom>
        </p:spPr>
      </p:pic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3BFBDBB3-16FA-1648-875F-C16A6B8B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2A54BE5C-D3F2-0C45-BA99-2AEE9CFD6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276D683-D44A-DD4D-9E7C-D1216A5F4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956CB9-1F2F-144C-AF61-32E49DD62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3008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1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1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1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1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1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FC6199-A3FB-574C-B20F-E1E904BF02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32000" cy="2013009"/>
          </a:xfrm>
          <a:prstGeom prst="rect">
            <a:avLst/>
          </a:prstGeom>
        </p:spPr>
      </p:pic>
      <p:pic>
        <p:nvPicPr>
          <p:cNvPr id="5" name="Imagen 11">
            <a:extLst>
              <a:ext uri="{FF2B5EF4-FFF2-40B4-BE49-F238E27FC236}">
                <a16:creationId xmlns:a16="http://schemas.microsoft.com/office/drawing/2014/main" id="{D78E91C4-680F-1042-8895-E3157B53D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88" y="576777"/>
            <a:ext cx="914817" cy="859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181D2C-F490-4140-8922-36D4B35BFC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8611" cy="958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FEC60-F1B9-CD49-9C01-88DD206058F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1051982"/>
            <a:ext cx="6270171" cy="203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FAAC4C-B834-2E40-A566-D6BF1498B2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4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28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FC6199-A3FB-574C-B20F-E1E904BF02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32000" cy="2013009"/>
          </a:xfrm>
          <a:prstGeom prst="rect">
            <a:avLst/>
          </a:prstGeom>
        </p:spPr>
      </p:pic>
      <p:pic>
        <p:nvPicPr>
          <p:cNvPr id="9" name="Imagen 11">
            <a:extLst>
              <a:ext uri="{FF2B5EF4-FFF2-40B4-BE49-F238E27FC236}">
                <a16:creationId xmlns:a16="http://schemas.microsoft.com/office/drawing/2014/main" id="{D78E91C4-680F-1042-8895-E3157B53D3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88" y="576777"/>
            <a:ext cx="914817" cy="859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181D2C-F490-4140-8922-36D4B35BFCD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8611" cy="958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AFEC60-F1B9-CD49-9C01-88DD206058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1051982"/>
            <a:ext cx="6270171" cy="203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413352-2AB4-6E48-A573-345FCEEC858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2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181D2C-F490-4140-8922-36D4B35BFCD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8611" cy="958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AFEC60-F1B9-CD49-9C01-88DD206058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1051982"/>
            <a:ext cx="6270171" cy="203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1601F-7B97-C040-8E9B-769DF7B5B80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9" r:id="rId2"/>
    <p:sldLayoutId id="2147483718" r:id="rId3"/>
    <p:sldLayoutId id="2147483717" r:id="rId4"/>
    <p:sldLayoutId id="214748370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181D2C-F490-4140-8922-36D4B35BFC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8611" cy="958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AFEC60-F1B9-CD49-9C01-88DD206058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1051982"/>
            <a:ext cx="6270171" cy="203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1601F-7B97-C040-8E9B-769DF7B5B8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6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12E0D5-C444-8A4B-A65D-3CBE4282F1FC}"/>
              </a:ext>
            </a:extLst>
          </p:cNvPr>
          <p:cNvGrpSpPr/>
          <p:nvPr/>
        </p:nvGrpSpPr>
        <p:grpSpPr>
          <a:xfrm>
            <a:off x="4572000" y="4583476"/>
            <a:ext cx="3819526" cy="131360"/>
            <a:chOff x="6096000" y="4968301"/>
            <a:chExt cx="5092701" cy="1751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FA0DDB-BE48-DF4C-820E-91313CAE5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968301"/>
              <a:ext cx="5092701" cy="17514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611CD7-E825-CF41-89DA-29950844FD02}"/>
                </a:ext>
              </a:extLst>
            </p:cNvPr>
            <p:cNvSpPr/>
            <p:nvPr/>
          </p:nvSpPr>
          <p:spPr>
            <a:xfrm>
              <a:off x="7916449" y="4968301"/>
              <a:ext cx="801666" cy="87573"/>
            </a:xfrm>
            <a:prstGeom prst="rect">
              <a:avLst/>
            </a:prstGeom>
            <a:solidFill>
              <a:srgbClr val="174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1DC00579-65D0-A044-89EB-5E3F2B2A230C}"/>
              </a:ext>
            </a:extLst>
          </p:cNvPr>
          <p:cNvSpPr txBox="1">
            <a:spLocks/>
          </p:cNvSpPr>
          <p:nvPr/>
        </p:nvSpPr>
        <p:spPr>
          <a:xfrm>
            <a:off x="4753966" y="3248678"/>
            <a:ext cx="4455085" cy="157976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defRPr/>
            </a:pPr>
            <a:r>
              <a:rPr lang="en-US" sz="36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</a:t>
            </a:r>
          </a:p>
          <a:p>
            <a:pPr>
              <a:lnSpc>
                <a:spcPct val="75000"/>
              </a:lnSpc>
              <a:defRPr/>
            </a:pPr>
            <a:r>
              <a:rPr lang="en-US" sz="36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Planning</a:t>
            </a:r>
          </a:p>
          <a:p>
            <a:pPr>
              <a:lnSpc>
                <a:spcPct val="75000"/>
              </a:lnSpc>
              <a:defRPr/>
            </a:pPr>
            <a:r>
              <a:rPr lang="en-US" sz="36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</a:p>
        </p:txBody>
      </p:sp>
      <p:sp>
        <p:nvSpPr>
          <p:cNvPr id="14" name="Title Placeholder 7">
            <a:extLst>
              <a:ext uri="{FF2B5EF4-FFF2-40B4-BE49-F238E27FC236}">
                <a16:creationId xmlns:a16="http://schemas.microsoft.com/office/drawing/2014/main" id="{9C014978-286D-6B40-8786-464B750D25F8}"/>
              </a:ext>
            </a:extLst>
          </p:cNvPr>
          <p:cNvSpPr txBox="1">
            <a:spLocks/>
          </p:cNvSpPr>
          <p:nvPr/>
        </p:nvSpPr>
        <p:spPr>
          <a:xfrm>
            <a:off x="7774292" y="68580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5835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FCB05F6-4AFE-A74D-A89F-D8EE1BE1FB6D}"/>
              </a:ext>
            </a:extLst>
          </p:cNvPr>
          <p:cNvSpPr/>
          <p:nvPr/>
        </p:nvSpPr>
        <p:spPr>
          <a:xfrm>
            <a:off x="5859446" y="1634817"/>
            <a:ext cx="2406292" cy="597400"/>
          </a:xfrm>
          <a:prstGeom prst="rect">
            <a:avLst/>
          </a:prstGeom>
          <a:solidFill>
            <a:srgbClr val="2C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FA6041-24F8-5A4B-A8FC-1EB532263A18}"/>
              </a:ext>
            </a:extLst>
          </p:cNvPr>
          <p:cNvSpPr/>
          <p:nvPr/>
        </p:nvSpPr>
        <p:spPr>
          <a:xfrm>
            <a:off x="2681347" y="1627122"/>
            <a:ext cx="2406292" cy="597400"/>
          </a:xfrm>
          <a:prstGeom prst="rect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8A3635-BEFA-7E43-8A43-985255492587}"/>
              </a:ext>
            </a:extLst>
          </p:cNvPr>
          <p:cNvSpPr txBox="1"/>
          <p:nvPr/>
        </p:nvSpPr>
        <p:spPr>
          <a:xfrm>
            <a:off x="2681348" y="2402032"/>
            <a:ext cx="40365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Getter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0BDD6F-8079-164F-89A2-CCCABB6AAF6E}"/>
              </a:ext>
            </a:extLst>
          </p:cNvPr>
          <p:cNvSpPr txBox="1"/>
          <p:nvPr/>
        </p:nvSpPr>
        <p:spPr>
          <a:xfrm>
            <a:off x="5763885" y="2402032"/>
            <a:ext cx="275447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</a:t>
            </a:r>
            <a:br>
              <a:rPr 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Utilities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0CF919-EE89-A34B-8C9A-14AF7126AAC2}"/>
              </a:ext>
            </a:extLst>
          </p:cNvPr>
          <p:cNvSpPr txBox="1"/>
          <p:nvPr/>
        </p:nvSpPr>
        <p:spPr>
          <a:xfrm>
            <a:off x="2681348" y="1680677"/>
            <a:ext cx="24062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E5019C-CB49-A145-804E-953B0D115ABD}"/>
              </a:ext>
            </a:extLst>
          </p:cNvPr>
          <p:cNvSpPr txBox="1"/>
          <p:nvPr/>
        </p:nvSpPr>
        <p:spPr>
          <a:xfrm>
            <a:off x="5859446" y="1688372"/>
            <a:ext cx="24062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</p:txBody>
      </p:sp>
    </p:spTree>
    <p:extLst>
      <p:ext uri="{BB962C8B-B14F-4D97-AF65-F5344CB8AC3E}">
        <p14:creationId xmlns:p14="http://schemas.microsoft.com/office/powerpoint/2010/main" val="20106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F28F2DB-9FE0-8348-A490-E616A561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20" y="104233"/>
            <a:ext cx="7583625" cy="132556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Why Save?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4614314"/>
              </p:ext>
            </p:extLst>
          </p:nvPr>
        </p:nvGraphicFramePr>
        <p:xfrm>
          <a:off x="614363" y="2071688"/>
          <a:ext cx="7872412" cy="444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7192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F28F2DB-9FE0-8348-A490-E616A561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20" y="104233"/>
            <a:ext cx="7583625" cy="132556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Emergency Fund Balance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172735"/>
              </p:ext>
            </p:extLst>
          </p:nvPr>
        </p:nvGraphicFramePr>
        <p:xfrm>
          <a:off x="1355837" y="2006009"/>
          <a:ext cx="6788704" cy="355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17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F28F2DB-9FE0-8348-A490-E616A561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20" y="104233"/>
            <a:ext cx="7583625" cy="132556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Living Expenses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8A5C1A-A767-5244-A290-E1D88E407359}"/>
              </a:ext>
            </a:extLst>
          </p:cNvPr>
          <p:cNvSpPr txBox="1"/>
          <p:nvPr/>
        </p:nvSpPr>
        <p:spPr>
          <a:xfrm>
            <a:off x="2052805" y="1412435"/>
            <a:ext cx="5921772" cy="232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vs Variable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Remarks column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“Back into” the figures needed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70% of net income</a:t>
            </a:r>
          </a:p>
        </p:txBody>
      </p:sp>
    </p:spTree>
    <p:extLst>
      <p:ext uri="{BB962C8B-B14F-4D97-AF65-F5344CB8AC3E}">
        <p14:creationId xmlns:p14="http://schemas.microsoft.com/office/powerpoint/2010/main" val="2199647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F28F2DB-9FE0-8348-A490-E616A561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20" y="104233"/>
            <a:ext cx="7583625" cy="132556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Tracking Expenses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8A5C1A-A767-5244-A290-E1D88E407359}"/>
              </a:ext>
            </a:extLst>
          </p:cNvPr>
          <p:cNvSpPr txBox="1"/>
          <p:nvPr/>
        </p:nvSpPr>
        <p:spPr>
          <a:xfrm>
            <a:off x="2052805" y="1412435"/>
            <a:ext cx="5921772" cy="1752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spending for 2 – 4 weeks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all expenses daily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expenditures by category</a:t>
            </a:r>
          </a:p>
        </p:txBody>
      </p:sp>
    </p:spTree>
    <p:extLst>
      <p:ext uri="{BB962C8B-B14F-4D97-AF65-F5344CB8AC3E}">
        <p14:creationId xmlns:p14="http://schemas.microsoft.com/office/powerpoint/2010/main" val="359716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4395-A67F-414F-A3B0-C45EE8BC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601" y="281657"/>
            <a:ext cx="5121001" cy="9812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Indebtedness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5C470-DE92-FA4B-816D-36FEAF5BAF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80393" y="2465837"/>
            <a:ext cx="2350323" cy="2372187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500" b="0" dirty="0">
                <a:solidFill>
                  <a:srgbClr val="707070"/>
                </a:solidFill>
              </a:rPr>
              <a:t>Creditor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b="0" dirty="0">
                <a:solidFill>
                  <a:srgbClr val="707070"/>
                </a:solidFill>
              </a:rPr>
              <a:t>Balance Due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b="0" dirty="0">
                <a:solidFill>
                  <a:srgbClr val="707070"/>
                </a:solidFill>
              </a:rPr>
              <a:t>APR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b="0" dirty="0">
                <a:solidFill>
                  <a:srgbClr val="707070"/>
                </a:solidFill>
              </a:rPr>
              <a:t>Minimum Monthly Payment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b="0" dirty="0">
                <a:solidFill>
                  <a:srgbClr val="707070"/>
                </a:solidFill>
              </a:rPr>
              <a:t>Credit Limit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A21ECA-91E9-1C4A-B4DD-A1A187F6E8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81" y="2465837"/>
            <a:ext cx="6030995" cy="290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0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A9362BE-E945-534F-902D-CC0578B19078}"/>
              </a:ext>
            </a:extLst>
          </p:cNvPr>
          <p:cNvSpPr/>
          <p:nvPr/>
        </p:nvSpPr>
        <p:spPr bwMode="auto">
          <a:xfrm>
            <a:off x="2277454" y="637445"/>
            <a:ext cx="422462" cy="3580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213360" rIns="0" bIns="213360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endParaRPr lang="en-US" sz="21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F0917-CF3B-7A4B-99DD-EAED013D7D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817" y="1952803"/>
            <a:ext cx="7255919" cy="1838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AEFD7C-9E53-7C43-9C1F-6D48449780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818" y="4318579"/>
            <a:ext cx="7255918" cy="1901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6152B6-3EFA-0647-9FB3-9635F2E36D8E}"/>
              </a:ext>
            </a:extLst>
          </p:cNvPr>
          <p:cNvSpPr txBox="1"/>
          <p:nvPr/>
        </p:nvSpPr>
        <p:spPr>
          <a:xfrm>
            <a:off x="1264331" y="3685647"/>
            <a:ext cx="1377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Surplus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15CF5B-D975-284C-B0DC-FF558CF36184}"/>
              </a:ext>
            </a:extLst>
          </p:cNvPr>
          <p:cNvSpPr txBox="1"/>
          <p:nvPr/>
        </p:nvSpPr>
        <p:spPr>
          <a:xfrm>
            <a:off x="1236831" y="6137906"/>
            <a:ext cx="11657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CED27A-B9E5-6D47-AA7A-5620836C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21" y="274800"/>
            <a:ext cx="5121001" cy="9812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Cash Flow Summary</a:t>
            </a:r>
          </a:p>
        </p:txBody>
      </p:sp>
    </p:spTree>
    <p:extLst>
      <p:ext uri="{BB962C8B-B14F-4D97-AF65-F5344CB8AC3E}">
        <p14:creationId xmlns:p14="http://schemas.microsoft.com/office/powerpoint/2010/main" val="3155022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extLst>
              <a:ext uri="{FF2B5EF4-FFF2-40B4-BE49-F238E27FC236}">
                <a16:creationId xmlns:a16="http://schemas.microsoft.com/office/drawing/2014/main" id="{C9C2A8B0-6B95-FD49-9F41-382663E818CA}"/>
              </a:ext>
            </a:extLst>
          </p:cNvPr>
          <p:cNvSpPr/>
          <p:nvPr/>
        </p:nvSpPr>
        <p:spPr>
          <a:xfrm>
            <a:off x="4572000" y="2472938"/>
            <a:ext cx="4412600" cy="3233596"/>
          </a:xfrm>
          <a:prstGeom prst="homePlate">
            <a:avLst>
              <a:gd name="adj" fmla="val 38182"/>
            </a:avLst>
          </a:prstGeom>
          <a:solidFill>
            <a:srgbClr val="004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DB1F5240-F930-DC42-95C7-5AACB1DABA9F}"/>
              </a:ext>
            </a:extLst>
          </p:cNvPr>
          <p:cNvSpPr/>
          <p:nvPr/>
        </p:nvSpPr>
        <p:spPr>
          <a:xfrm>
            <a:off x="1875366" y="2472938"/>
            <a:ext cx="3961554" cy="3233596"/>
          </a:xfrm>
          <a:prstGeom prst="homePlate">
            <a:avLst>
              <a:gd name="adj" fmla="val 38182"/>
            </a:avLst>
          </a:prstGeom>
          <a:solidFill>
            <a:srgbClr val="2C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3D08B4C6-7C5C-2047-8E87-5EADCA800F25}"/>
              </a:ext>
            </a:extLst>
          </p:cNvPr>
          <p:cNvSpPr/>
          <p:nvPr/>
        </p:nvSpPr>
        <p:spPr>
          <a:xfrm>
            <a:off x="563766" y="2472938"/>
            <a:ext cx="2929466" cy="323359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0DF4D-DFC5-B949-88C9-0B73758F01B6}"/>
              </a:ext>
            </a:extLst>
          </p:cNvPr>
          <p:cNvSpPr txBox="1"/>
          <p:nvPr/>
        </p:nvSpPr>
        <p:spPr>
          <a:xfrm>
            <a:off x="563766" y="3429000"/>
            <a:ext cx="24242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Minimum</a:t>
            </a:r>
          </a:p>
          <a:p>
            <a:pPr algn="ctr"/>
            <a:r>
              <a:rPr lang="en-US" sz="2500" b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Debt Payments </a:t>
            </a:r>
            <a:r>
              <a:rPr lang="en-MX" sz="2500" b="1" dirty="0"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</a:p>
          <a:p>
            <a:pPr algn="ctr"/>
            <a:r>
              <a:rPr lang="en-US" sz="2500" b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Income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E7DE5-D76C-6E40-8CE6-ED5F8AB8B43B}"/>
              </a:ext>
            </a:extLst>
          </p:cNvPr>
          <p:cNvSpPr txBox="1"/>
          <p:nvPr/>
        </p:nvSpPr>
        <p:spPr>
          <a:xfrm>
            <a:off x="3064222" y="3526375"/>
            <a:ext cx="25923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</a:t>
            </a:r>
          </a:p>
          <a:p>
            <a:pPr algn="ctr"/>
            <a:r>
              <a:rPr lang="en-US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  <a:p>
            <a:pPr algn="ctr"/>
            <a:r>
              <a:rPr lang="en-US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A7381-A524-6C4F-8D20-589F63947D1B}"/>
              </a:ext>
            </a:extLst>
          </p:cNvPr>
          <p:cNvSpPr txBox="1"/>
          <p:nvPr/>
        </p:nvSpPr>
        <p:spPr>
          <a:xfrm>
            <a:off x="5441830" y="2977163"/>
            <a:ext cx="30850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Income: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$3,750</a:t>
            </a:r>
          </a:p>
          <a:p>
            <a:pPr algn="ctr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Monthly Payments: </a:t>
            </a:r>
            <a:b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$680</a:t>
            </a:r>
          </a:p>
          <a:p>
            <a:pPr algn="ctr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$680 </a:t>
            </a:r>
            <a:r>
              <a:rPr lang="en-MX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MX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3,750</a:t>
            </a:r>
            <a:endParaRPr lang="en-MX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MX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X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=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X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18.13</a:t>
            </a:r>
            <a:r>
              <a:rPr lang="en-MX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B4E62-9269-4946-9DE2-833EA00BE0AE}"/>
              </a:ext>
            </a:extLst>
          </p:cNvPr>
          <p:cNvSpPr txBox="1"/>
          <p:nvPr/>
        </p:nvSpPr>
        <p:spPr>
          <a:xfrm>
            <a:off x="6417539" y="2717845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98488E-1C02-1648-A614-14E52B75FED4}"/>
              </a:ext>
            </a:extLst>
          </p:cNvPr>
          <p:cNvSpPr txBox="1">
            <a:spLocks/>
          </p:cNvSpPr>
          <p:nvPr/>
        </p:nvSpPr>
        <p:spPr>
          <a:xfrm>
            <a:off x="2335221" y="270507"/>
            <a:ext cx="6856739" cy="98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Calculating Debt-to-Income Ratio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1F9174-73A2-4E4F-9AC9-BC1BD58D6238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0F5D5F07-E4FE-244F-9295-C8584C002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7-7</a:t>
            </a:r>
          </a:p>
        </p:txBody>
      </p:sp>
    </p:spTree>
    <p:extLst>
      <p:ext uri="{BB962C8B-B14F-4D97-AF65-F5344CB8AC3E}">
        <p14:creationId xmlns:p14="http://schemas.microsoft.com/office/powerpoint/2010/main" val="1113449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EFCB-7AC1-114A-9DA8-6DB703818F9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7798" y="1915390"/>
            <a:ext cx="7799134" cy="43456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003F6F"/>
                </a:solidFill>
              </a:rPr>
              <a:t>Target: maximum of 20% of income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1E1CFD-20F5-6241-A00B-635303E298B6}"/>
              </a:ext>
            </a:extLst>
          </p:cNvPr>
          <p:cNvSpPr/>
          <p:nvPr/>
        </p:nvSpPr>
        <p:spPr>
          <a:xfrm>
            <a:off x="627797" y="2576657"/>
            <a:ext cx="1923267" cy="5672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15%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F4F73E-6EDF-0448-9887-AF02A78FDC13}"/>
              </a:ext>
            </a:extLst>
          </p:cNvPr>
          <p:cNvSpPr/>
          <p:nvPr/>
        </p:nvSpPr>
        <p:spPr>
          <a:xfrm>
            <a:off x="2582695" y="2576657"/>
            <a:ext cx="1923267" cy="5672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– 20%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28E9F-86EC-0342-B3B5-AA5012E09063}"/>
              </a:ext>
            </a:extLst>
          </p:cNvPr>
          <p:cNvSpPr/>
          <p:nvPr/>
        </p:nvSpPr>
        <p:spPr>
          <a:xfrm>
            <a:off x="4539829" y="2576657"/>
            <a:ext cx="1923267" cy="5672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21% – 30%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7CFE2-8C9D-4747-B537-3138CD9D3FD3}"/>
              </a:ext>
            </a:extLst>
          </p:cNvPr>
          <p:cNvSpPr/>
          <p:nvPr/>
        </p:nvSpPr>
        <p:spPr>
          <a:xfrm>
            <a:off x="6508931" y="2576657"/>
            <a:ext cx="1923267" cy="5672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30%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2E5FE8-DC4D-CC4E-B529-10F4C627025F}"/>
              </a:ext>
            </a:extLst>
          </p:cNvPr>
          <p:cNvSpPr txBox="1">
            <a:spLocks/>
          </p:cNvSpPr>
          <p:nvPr/>
        </p:nvSpPr>
        <p:spPr>
          <a:xfrm>
            <a:off x="518795" y="3300735"/>
            <a:ext cx="1880770" cy="151869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707070"/>
                </a:solidFill>
              </a:rPr>
              <a:t>Proceed with caution</a:t>
            </a:r>
          </a:p>
          <a:p>
            <a:r>
              <a:rPr lang="en-US" b="0" dirty="0">
                <a:solidFill>
                  <a:srgbClr val="707070"/>
                </a:solidFill>
              </a:rPr>
              <a:t>Adding more debt could put you over 20%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C27C1A-04F0-3848-A08C-D2AAEC6DF9C7}"/>
              </a:ext>
            </a:extLst>
          </p:cNvPr>
          <p:cNvSpPr txBox="1">
            <a:spLocks/>
          </p:cNvSpPr>
          <p:nvPr/>
        </p:nvSpPr>
        <p:spPr>
          <a:xfrm>
            <a:off x="2483857" y="3300735"/>
            <a:ext cx="2022105" cy="1518691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707070"/>
                </a:solidFill>
              </a:rPr>
              <a:t>Fully extended</a:t>
            </a:r>
          </a:p>
          <a:p>
            <a:r>
              <a:rPr lang="en-US" b="0" dirty="0">
                <a:solidFill>
                  <a:srgbClr val="707070"/>
                </a:solidFill>
              </a:rPr>
              <a:t>Seek financial coaching to keep debt within recommended limits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9E1FA2-9A4B-134F-9A82-083500865623}"/>
              </a:ext>
            </a:extLst>
          </p:cNvPr>
          <p:cNvSpPr txBox="1">
            <a:spLocks/>
          </p:cNvSpPr>
          <p:nvPr/>
        </p:nvSpPr>
        <p:spPr>
          <a:xfrm>
            <a:off x="4446626" y="3300735"/>
            <a:ext cx="1880770" cy="151869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707070"/>
                </a:solidFill>
              </a:rPr>
              <a:t>Overextended</a:t>
            </a:r>
          </a:p>
          <a:p>
            <a:r>
              <a:rPr lang="en-US" b="0" dirty="0">
                <a:solidFill>
                  <a:srgbClr val="707070"/>
                </a:solidFill>
              </a:rPr>
              <a:t>Strongly encouraged to seek financial coaching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60F773-8BBC-C445-80AF-D0557B725990}"/>
              </a:ext>
            </a:extLst>
          </p:cNvPr>
          <p:cNvSpPr txBox="1">
            <a:spLocks/>
          </p:cNvSpPr>
          <p:nvPr/>
        </p:nvSpPr>
        <p:spPr>
          <a:xfrm>
            <a:off x="6413691" y="3300735"/>
            <a:ext cx="2113745" cy="151869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707070"/>
                </a:solidFill>
              </a:rPr>
              <a:t>Seriously overextended</a:t>
            </a:r>
          </a:p>
          <a:p>
            <a:r>
              <a:rPr lang="en-US" b="0" dirty="0">
                <a:solidFill>
                  <a:srgbClr val="707070"/>
                </a:solidFill>
              </a:rPr>
              <a:t>Seek help! </a:t>
            </a:r>
            <a:br>
              <a:rPr lang="en-US" b="0" dirty="0">
                <a:solidFill>
                  <a:srgbClr val="707070"/>
                </a:solidFill>
              </a:rPr>
            </a:br>
            <a:r>
              <a:rPr lang="en-US" b="0" dirty="0">
                <a:solidFill>
                  <a:srgbClr val="707070"/>
                </a:solidFill>
              </a:rPr>
              <a:t>Contact your </a:t>
            </a:r>
            <a:br>
              <a:rPr lang="en-US" b="0" dirty="0">
                <a:solidFill>
                  <a:srgbClr val="707070"/>
                </a:solidFill>
              </a:rPr>
            </a:br>
            <a:r>
              <a:rPr lang="en-US" b="0" dirty="0">
                <a:solidFill>
                  <a:srgbClr val="707070"/>
                </a:solidFill>
              </a:rPr>
              <a:t>local PFM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96D5EE2-1D8C-614D-94A6-AB7916B46BA9}"/>
              </a:ext>
            </a:extLst>
          </p:cNvPr>
          <p:cNvSpPr txBox="1">
            <a:spLocks/>
          </p:cNvSpPr>
          <p:nvPr/>
        </p:nvSpPr>
        <p:spPr>
          <a:xfrm>
            <a:off x="2335221" y="270507"/>
            <a:ext cx="6856739" cy="98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Debt-to-Income Ratio</a:t>
            </a:r>
          </a:p>
        </p:txBody>
      </p:sp>
    </p:spTree>
    <p:extLst>
      <p:ext uri="{BB962C8B-B14F-4D97-AF65-F5344CB8AC3E}">
        <p14:creationId xmlns:p14="http://schemas.microsoft.com/office/powerpoint/2010/main" val="1241289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1E1CFD-20F5-6241-A00B-635303E298B6}"/>
              </a:ext>
            </a:extLst>
          </p:cNvPr>
          <p:cNvSpPr/>
          <p:nvPr/>
        </p:nvSpPr>
        <p:spPr>
          <a:xfrm>
            <a:off x="1522618" y="5348978"/>
            <a:ext cx="1923267" cy="5672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F4F73E-6EDF-0448-9887-AF02A78FDC13}"/>
              </a:ext>
            </a:extLst>
          </p:cNvPr>
          <p:cNvSpPr/>
          <p:nvPr/>
        </p:nvSpPr>
        <p:spPr>
          <a:xfrm>
            <a:off x="3477516" y="5348978"/>
            <a:ext cx="1923267" cy="5672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28E9F-86EC-0342-B3B5-AA5012E09063}"/>
              </a:ext>
            </a:extLst>
          </p:cNvPr>
          <p:cNvSpPr/>
          <p:nvPr/>
        </p:nvSpPr>
        <p:spPr>
          <a:xfrm>
            <a:off x="5434650" y="5348978"/>
            <a:ext cx="1923267" cy="5672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96D5EE2-1D8C-614D-94A6-AB7916B46BA9}"/>
              </a:ext>
            </a:extLst>
          </p:cNvPr>
          <p:cNvSpPr txBox="1">
            <a:spLocks/>
          </p:cNvSpPr>
          <p:nvPr/>
        </p:nvSpPr>
        <p:spPr>
          <a:xfrm>
            <a:off x="2335221" y="270507"/>
            <a:ext cx="6856739" cy="98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Debt-to-Income Ratio Activity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FA9EFCB-7AC1-114A-9DA8-6DB703818F90}"/>
              </a:ext>
            </a:extLst>
          </p:cNvPr>
          <p:cNvSpPr txBox="1">
            <a:spLocks/>
          </p:cNvSpPr>
          <p:nvPr/>
        </p:nvSpPr>
        <p:spPr>
          <a:xfrm>
            <a:off x="627906" y="4829357"/>
            <a:ext cx="7799134" cy="4345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003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a “safe” level of debt?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FA9EFCB-7AC1-114A-9DA8-6DB703818F90}"/>
              </a:ext>
            </a:extLst>
          </p:cNvPr>
          <p:cNvSpPr txBox="1">
            <a:spLocks/>
          </p:cNvSpPr>
          <p:nvPr/>
        </p:nvSpPr>
        <p:spPr>
          <a:xfrm>
            <a:off x="627798" y="1594083"/>
            <a:ext cx="7799134" cy="4345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003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DTI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22E5FE8-DC4D-CC4E-B529-10F4C627025F}"/>
              </a:ext>
            </a:extLst>
          </p:cNvPr>
          <p:cNvSpPr txBox="1">
            <a:spLocks/>
          </p:cNvSpPr>
          <p:nvPr/>
        </p:nvSpPr>
        <p:spPr>
          <a:xfrm>
            <a:off x="1569947" y="2196179"/>
            <a:ext cx="3310256" cy="223338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 Income – $2,000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Debt – $200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 Income – $6,460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Debt – $2,800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22E5FE8-DC4D-CC4E-B529-10F4C627025F}"/>
              </a:ext>
            </a:extLst>
          </p:cNvPr>
          <p:cNvSpPr txBox="1">
            <a:spLocks/>
          </p:cNvSpPr>
          <p:nvPr/>
        </p:nvSpPr>
        <p:spPr>
          <a:xfrm>
            <a:off x="4996393" y="2196179"/>
            <a:ext cx="3310256" cy="223338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 Income – $3,230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Debt – $555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 Income – $5,290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Debt – $1,112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22E5FE8-DC4D-CC4E-B529-10F4C627025F}"/>
              </a:ext>
            </a:extLst>
          </p:cNvPr>
          <p:cNvSpPr txBox="1">
            <a:spLocks/>
          </p:cNvSpPr>
          <p:nvPr/>
        </p:nvSpPr>
        <p:spPr>
          <a:xfrm>
            <a:off x="1281773" y="2196179"/>
            <a:ext cx="460158" cy="22333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22E5FE8-DC4D-CC4E-B529-10F4C627025F}"/>
              </a:ext>
            </a:extLst>
          </p:cNvPr>
          <p:cNvSpPr txBox="1">
            <a:spLocks/>
          </p:cNvSpPr>
          <p:nvPr/>
        </p:nvSpPr>
        <p:spPr>
          <a:xfrm>
            <a:off x="4679866" y="2196179"/>
            <a:ext cx="460158" cy="22333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CFF250-63EC-E14B-9BAE-527E692627F2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38FFC294-C18B-324C-9E90-54C6F4DB9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7-8</a:t>
            </a:r>
          </a:p>
        </p:txBody>
      </p:sp>
    </p:spTree>
    <p:extLst>
      <p:ext uri="{BB962C8B-B14F-4D97-AF65-F5344CB8AC3E}">
        <p14:creationId xmlns:p14="http://schemas.microsoft.com/office/powerpoint/2010/main" val="102682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02F4-9343-8B43-8268-493CC681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461" y="283323"/>
            <a:ext cx="5121001" cy="9812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591D50-C50B-F148-80C9-A84DE154EF9F}"/>
              </a:ext>
            </a:extLst>
          </p:cNvPr>
          <p:cNvSpPr txBox="1">
            <a:spLocks/>
          </p:cNvSpPr>
          <p:nvPr/>
        </p:nvSpPr>
        <p:spPr>
          <a:xfrm>
            <a:off x="2002577" y="1589871"/>
            <a:ext cx="7591858" cy="1840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Worth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Budget or Spending Plan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 and Living Expenses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Indebtedness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Health Assessment with Action Plan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Destroyer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Links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Resources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0B58F7-5A3B-5C43-B5BB-80995075F396}"/>
              </a:ext>
            </a:extLst>
          </p:cNvPr>
          <p:cNvSpPr txBox="1">
            <a:spLocks/>
          </p:cNvSpPr>
          <p:nvPr/>
        </p:nvSpPr>
        <p:spPr>
          <a:xfrm>
            <a:off x="4506303" y="4039494"/>
            <a:ext cx="566058" cy="2913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4234719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6E972D-3D23-9F40-A7A6-EAEE3C3BF69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3040" y="4159405"/>
            <a:ext cx="2861016" cy="446276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50000"/>
              </a:lnSpc>
              <a:buNone/>
            </a:pPr>
            <a:r>
              <a:rPr lang="en-US" sz="23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23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34855CC-1548-AB45-B0A7-D77006502753}"/>
              </a:ext>
            </a:extLst>
          </p:cNvPr>
          <p:cNvSpPr txBox="1">
            <a:spLocks/>
          </p:cNvSpPr>
          <p:nvPr/>
        </p:nvSpPr>
        <p:spPr>
          <a:xfrm>
            <a:off x="3377132" y="4159404"/>
            <a:ext cx="1866452" cy="40967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3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5F84DA5-B503-C748-BB4F-79AE96FD4CC5}"/>
              </a:ext>
            </a:extLst>
          </p:cNvPr>
          <p:cNvSpPr txBox="1">
            <a:spLocks/>
          </p:cNvSpPr>
          <p:nvPr/>
        </p:nvSpPr>
        <p:spPr>
          <a:xfrm>
            <a:off x="6376612" y="4159405"/>
            <a:ext cx="1407723" cy="44627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3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4F0AC8FD-D82C-5A4A-BD71-B5A8876510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48" y="2672304"/>
            <a:ext cx="6990905" cy="13342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70AFA3-AF24-4B4B-9317-5F3F73B96320}"/>
              </a:ext>
            </a:extLst>
          </p:cNvPr>
          <p:cNvSpPr txBox="1">
            <a:spLocks/>
          </p:cNvSpPr>
          <p:nvPr/>
        </p:nvSpPr>
        <p:spPr>
          <a:xfrm>
            <a:off x="2335221" y="270507"/>
            <a:ext cx="6856739" cy="98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Financial Health Assessment</a:t>
            </a:r>
          </a:p>
        </p:txBody>
      </p:sp>
    </p:spTree>
    <p:extLst>
      <p:ext uri="{BB962C8B-B14F-4D97-AF65-F5344CB8AC3E}">
        <p14:creationId xmlns:p14="http://schemas.microsoft.com/office/powerpoint/2010/main" val="111911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9D3219-8058-364E-B693-7C7834CD53C3}"/>
              </a:ext>
            </a:extLst>
          </p:cNvPr>
          <p:cNvSpPr txBox="1">
            <a:spLocks/>
          </p:cNvSpPr>
          <p:nvPr/>
        </p:nvSpPr>
        <p:spPr>
          <a:xfrm>
            <a:off x="2345076" y="507825"/>
            <a:ext cx="5121001" cy="9812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Action Plan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F6642A-B94C-CD43-84B1-FA0BB797F8E3}"/>
              </a:ext>
            </a:extLst>
          </p:cNvPr>
          <p:cNvSpPr txBox="1">
            <a:spLocks/>
          </p:cNvSpPr>
          <p:nvPr/>
        </p:nvSpPr>
        <p:spPr>
          <a:xfrm>
            <a:off x="3434329" y="2092314"/>
            <a:ext cx="2284333" cy="73461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US" sz="20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Expenses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3F271B0-63A4-4C4A-9325-99A98A1EB620}"/>
              </a:ext>
            </a:extLst>
          </p:cNvPr>
          <p:cNvSpPr txBox="1">
            <a:spLocks/>
          </p:cNvSpPr>
          <p:nvPr/>
        </p:nvSpPr>
        <p:spPr>
          <a:xfrm>
            <a:off x="6109167" y="2094423"/>
            <a:ext cx="2315953" cy="73461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Indebtedness</a:t>
            </a:r>
          </a:p>
        </p:txBody>
      </p:sp>
      <p:pic>
        <p:nvPicPr>
          <p:cNvPr id="15" name="Picture 14" descr="A close up of a tree&#10;&#10;Description automatically generated">
            <a:extLst>
              <a:ext uri="{FF2B5EF4-FFF2-40B4-BE49-F238E27FC236}">
                <a16:creationId xmlns:a16="http://schemas.microsoft.com/office/drawing/2014/main" id="{95CE2595-4FEA-B944-A851-4950F9235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491" y="3754399"/>
            <a:ext cx="2315954" cy="2395815"/>
          </a:xfrm>
          <a:prstGeom prst="rect">
            <a:avLst/>
          </a:prstGeom>
          <a:ln>
            <a:solidFill>
              <a:srgbClr val="707070"/>
            </a:solidFill>
          </a:ln>
        </p:spPr>
      </p:pic>
      <p:pic>
        <p:nvPicPr>
          <p:cNvPr id="17" name="Picture 16" descr="A close up of a device&#10;&#10;Description automatically generated">
            <a:extLst>
              <a:ext uri="{FF2B5EF4-FFF2-40B4-BE49-F238E27FC236}">
                <a16:creationId xmlns:a16="http://schemas.microsoft.com/office/drawing/2014/main" id="{C23C01B3-0459-4444-B233-EC2E93A619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3434329" y="3754400"/>
            <a:ext cx="2315954" cy="2395814"/>
          </a:xfrm>
          <a:prstGeom prst="rect">
            <a:avLst/>
          </a:prstGeom>
          <a:ln>
            <a:solidFill>
              <a:srgbClr val="707070"/>
            </a:solidFill>
          </a:ln>
        </p:spPr>
      </p:pic>
      <p:sp>
        <p:nvSpPr>
          <p:cNvPr id="18" name="Triangle 17">
            <a:extLst>
              <a:ext uri="{FF2B5EF4-FFF2-40B4-BE49-F238E27FC236}">
                <a16:creationId xmlns:a16="http://schemas.microsoft.com/office/drawing/2014/main" id="{0952C4EC-59D5-144A-8709-BD756E692B5F}"/>
              </a:ext>
            </a:extLst>
          </p:cNvPr>
          <p:cNvSpPr/>
          <p:nvPr/>
        </p:nvSpPr>
        <p:spPr>
          <a:xfrm rot="10800000">
            <a:off x="3689970" y="2743531"/>
            <a:ext cx="1764060" cy="783439"/>
          </a:xfrm>
          <a:prstGeom prst="triangle">
            <a:avLst/>
          </a:prstGeom>
          <a:solidFill>
            <a:srgbClr val="2C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A042EA7-D555-7142-9E8B-09F2680AC6F7}"/>
              </a:ext>
            </a:extLst>
          </p:cNvPr>
          <p:cNvSpPr txBox="1">
            <a:spLocks/>
          </p:cNvSpPr>
          <p:nvPr/>
        </p:nvSpPr>
        <p:spPr>
          <a:xfrm>
            <a:off x="759881" y="2079704"/>
            <a:ext cx="2284333" cy="73461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17406F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Income and Savings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14DD425D-3207-004A-989D-C43406F85FFC}"/>
              </a:ext>
            </a:extLst>
          </p:cNvPr>
          <p:cNvSpPr/>
          <p:nvPr/>
        </p:nvSpPr>
        <p:spPr>
          <a:xfrm rot="10800000">
            <a:off x="6385113" y="2740533"/>
            <a:ext cx="1764060" cy="783439"/>
          </a:xfrm>
          <a:prstGeom prst="triangle">
            <a:avLst/>
          </a:prstGeom>
          <a:solidFill>
            <a:srgbClr val="2C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F05A9E3A-531C-034D-BAF2-0C80682E7EBC}"/>
              </a:ext>
            </a:extLst>
          </p:cNvPr>
          <p:cNvSpPr/>
          <p:nvPr/>
        </p:nvSpPr>
        <p:spPr>
          <a:xfrm>
            <a:off x="994827" y="2740533"/>
            <a:ext cx="1764060" cy="783439"/>
          </a:xfrm>
          <a:prstGeom prst="triangle">
            <a:avLst/>
          </a:prstGeom>
          <a:solidFill>
            <a:srgbClr val="2C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B606A17-ABF3-EA4C-B81C-CE3ECFB018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167" y="3750940"/>
            <a:ext cx="2308010" cy="23958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8013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7910-E276-A444-A619-7BB4803D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51" y="278224"/>
            <a:ext cx="5121001" cy="9812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Debt Destroyer</a:t>
            </a:r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88CAAE2F-DAD1-354C-8BDE-F956261DC3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832967" y="1831910"/>
            <a:ext cx="6103967" cy="425701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AD28684-490B-D84F-8EF8-41F179A23C9C}"/>
              </a:ext>
            </a:extLst>
          </p:cNvPr>
          <p:cNvSpPr txBox="1">
            <a:spLocks/>
          </p:cNvSpPr>
          <p:nvPr/>
        </p:nvSpPr>
        <p:spPr>
          <a:xfrm>
            <a:off x="5285365" y="201177"/>
            <a:ext cx="5121001" cy="98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500" dirty="0"/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855614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titled-1_3" descr="Untitled-1_3">
            <a:hlinkClick r:id="" action="ppaction://media"/>
            <a:extLst>
              <a:ext uri="{FF2B5EF4-FFF2-40B4-BE49-F238E27FC236}">
                <a16:creationId xmlns:a16="http://schemas.microsoft.com/office/drawing/2014/main" id="{4B963572-4C23-D449-AD5E-3B1741164F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29D8B435-4BEA-A448-957C-D3E11BD1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506" y="269383"/>
            <a:ext cx="5121001" cy="98120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Debt Snowball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294022C-3C43-3346-9202-CCDEEF335353}"/>
              </a:ext>
            </a:extLst>
          </p:cNvPr>
          <p:cNvSpPr txBox="1">
            <a:spLocks/>
          </p:cNvSpPr>
          <p:nvPr/>
        </p:nvSpPr>
        <p:spPr>
          <a:xfrm>
            <a:off x="517332" y="1590927"/>
            <a:ext cx="5980017" cy="23721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debts smallest to largest by balance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minimum required on each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pay extra money toward smallest balance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 paying off smallest balance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old payment plus extra to pay next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going until all are paid off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425CFC-AA4C-3B4C-B026-1206887E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613" y="292286"/>
            <a:ext cx="5121001" cy="9812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Debt Snowball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1E45C8A-7E68-A941-B898-DDB4B47CFCB4}"/>
              </a:ext>
            </a:extLst>
          </p:cNvPr>
          <p:cNvSpPr txBox="1">
            <a:spLocks/>
          </p:cNvSpPr>
          <p:nvPr/>
        </p:nvSpPr>
        <p:spPr>
          <a:xfrm>
            <a:off x="2024935" y="1496234"/>
            <a:ext cx="6750469" cy="23721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5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debts smallest to largest by balance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5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minimum required on each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5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pay extra money towards smallest balance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5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 paying off smallest balance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5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old payment plus extra to pay next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5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going until all are paid off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sz="2500" b="0" dirty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50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valanche_1" descr="Avalanche_1">
            <a:hlinkClick r:id="" action="ppaction://media"/>
            <a:extLst>
              <a:ext uri="{FF2B5EF4-FFF2-40B4-BE49-F238E27FC236}">
                <a16:creationId xmlns:a16="http://schemas.microsoft.com/office/drawing/2014/main" id="{D3F08BE7-1E49-F246-82D4-8DDA2C8A56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06876D11-4B62-774A-821A-650FCDC6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701" y="259080"/>
            <a:ext cx="5121001" cy="98120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Debt Avalanche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96EE994-3EBA-DE41-B179-D627EEAE43AF}"/>
              </a:ext>
            </a:extLst>
          </p:cNvPr>
          <p:cNvSpPr txBox="1">
            <a:spLocks/>
          </p:cNvSpPr>
          <p:nvPr/>
        </p:nvSpPr>
        <p:spPr>
          <a:xfrm>
            <a:off x="4497577" y="1499362"/>
            <a:ext cx="4327696" cy="293410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debts from highest to lowest interest rate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the minimum required starting with highest interest rate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any extra money toward highest interest rate debt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 paying off each debt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old payment plus extra to pay next debt listed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going until all are wiped out!</a:t>
            </a:r>
          </a:p>
        </p:txBody>
      </p:sp>
    </p:spTree>
    <p:extLst>
      <p:ext uri="{BB962C8B-B14F-4D97-AF65-F5344CB8AC3E}">
        <p14:creationId xmlns:p14="http://schemas.microsoft.com/office/powerpoint/2010/main" val="38506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53E997-BBAC-B44D-AA5B-7FEC6106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25" y="299374"/>
            <a:ext cx="5121001" cy="9812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Debt Avalanche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2F81477-2922-AE41-8660-8C7E7EA23173}"/>
              </a:ext>
            </a:extLst>
          </p:cNvPr>
          <p:cNvSpPr txBox="1">
            <a:spLocks/>
          </p:cNvSpPr>
          <p:nvPr/>
        </p:nvSpPr>
        <p:spPr>
          <a:xfrm>
            <a:off x="2000089" y="1567784"/>
            <a:ext cx="7248303" cy="293410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debts from highest to lowest interest rate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the minimum required starting with </a:t>
            </a:r>
            <a:br>
              <a:rPr 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interest rate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any extra money toward highest interest rate debt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 paying off each debt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old payment plus extra to pay next debt listed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going until all are wiped out!</a:t>
            </a:r>
          </a:p>
        </p:txBody>
      </p:sp>
    </p:spTree>
    <p:extLst>
      <p:ext uri="{BB962C8B-B14F-4D97-AF65-F5344CB8AC3E}">
        <p14:creationId xmlns:p14="http://schemas.microsoft.com/office/powerpoint/2010/main" val="1564362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B727-8C58-AD48-AE0D-2DABF6AA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51" y="284231"/>
            <a:ext cx="5121001" cy="9812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Financial Links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66226-460E-1E44-98D0-CFF034D04E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6" y="2200138"/>
            <a:ext cx="7602410" cy="40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36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1E986C-967C-A247-88F6-FF5991667D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786" y="1247902"/>
            <a:ext cx="3371064" cy="43625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C788123-ADCC-9F43-8D1C-A2512806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21" y="266700"/>
            <a:ext cx="5121001" cy="9812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Chapter Resources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5B578C-F8A2-A44A-A994-B979C89288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73" y="1865262"/>
            <a:ext cx="3363650" cy="43625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DB70AE5-1405-324A-B76A-20AED6C40D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45" y="2414588"/>
            <a:ext cx="3371064" cy="4362552"/>
          </a:xfrm>
          <a:prstGeom prst="rect">
            <a:avLst/>
          </a:prstGeom>
          <a:ln>
            <a:solidFill>
              <a:srgbClr val="707070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092D52-4E49-194A-BEC9-E3992FB4C455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3B62C698-5D7B-A542-8B47-2272BA1CB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862464"/>
            <a:ext cx="732692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7-3 to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7-6</a:t>
            </a:r>
          </a:p>
        </p:txBody>
      </p:sp>
    </p:spTree>
    <p:extLst>
      <p:ext uri="{BB962C8B-B14F-4D97-AF65-F5344CB8AC3E}">
        <p14:creationId xmlns:p14="http://schemas.microsoft.com/office/powerpoint/2010/main" val="197519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5A02BE-4CA1-1A47-976C-F82D13F6F0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54" y="4672013"/>
            <a:ext cx="7439891" cy="700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C150EF-38C6-4906-8D68-B727EDE3E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75" y="1472054"/>
            <a:ext cx="7864613" cy="23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0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8E7F-C901-C643-827E-7F353299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601" y="272986"/>
            <a:ext cx="6168699" cy="981202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Budget or Spending Plan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52B031-A398-9541-B8B0-A2EB23EB10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704" y="2441044"/>
            <a:ext cx="2733685" cy="237804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06C74-9C25-584A-8621-988D331352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814" y="2411168"/>
            <a:ext cx="2972241" cy="24378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D96AD4-7F5E-7244-9414-FAA21D244B3F}"/>
              </a:ext>
            </a:extLst>
          </p:cNvPr>
          <p:cNvSpPr txBox="1"/>
          <p:nvPr/>
        </p:nvSpPr>
        <p:spPr>
          <a:xfrm>
            <a:off x="187917" y="4921882"/>
            <a:ext cx="24303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9204C1-C514-E949-98BD-157D712FC10F}"/>
              </a:ext>
            </a:extLst>
          </p:cNvPr>
          <p:cNvSpPr txBox="1"/>
          <p:nvPr/>
        </p:nvSpPr>
        <p:spPr>
          <a:xfrm>
            <a:off x="2871704" y="4921882"/>
            <a:ext cx="27336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60326A-3564-0C48-80E9-45C25055D06A}"/>
              </a:ext>
            </a:extLst>
          </p:cNvPr>
          <p:cNvSpPr txBox="1"/>
          <p:nvPr/>
        </p:nvSpPr>
        <p:spPr>
          <a:xfrm>
            <a:off x="5858814" y="4921882"/>
            <a:ext cx="2972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Indebtedness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" y="2411169"/>
            <a:ext cx="2319495" cy="24378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03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07715-4DBE-1D4F-BFB9-EFB64F49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981" y="286527"/>
            <a:ext cx="6778299" cy="981202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Breakdown of Net Income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A3D0DE-9EEB-B648-9833-3908299FE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8749423"/>
              </p:ext>
            </p:extLst>
          </p:nvPr>
        </p:nvGraphicFramePr>
        <p:xfrm>
          <a:off x="1453338" y="1677556"/>
          <a:ext cx="6237323" cy="4331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493292" y="5949983"/>
            <a:ext cx="2157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072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07715-4DBE-1D4F-BFB9-EFB64F49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981" y="286527"/>
            <a:ext cx="6778299" cy="981202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Breakdown of Net Income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A3D0DE-9EEB-B648-9833-3908299FE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499360"/>
              </p:ext>
            </p:extLst>
          </p:nvPr>
        </p:nvGraphicFramePr>
        <p:xfrm>
          <a:off x="1453338" y="1677556"/>
          <a:ext cx="6237323" cy="4331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493292" y="5949983"/>
            <a:ext cx="2157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9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07715-4DBE-1D4F-BFB9-EFB64F49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981" y="286527"/>
            <a:ext cx="6778299" cy="981202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Breakdown of Net Income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A3D0DE-9EEB-B648-9833-3908299FE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726070"/>
              </p:ext>
            </p:extLst>
          </p:nvPr>
        </p:nvGraphicFramePr>
        <p:xfrm>
          <a:off x="1453338" y="1677556"/>
          <a:ext cx="6237323" cy="4331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493292" y="5949983"/>
            <a:ext cx="2157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634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38F5-EFD7-9548-888E-168B2D98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21" y="277892"/>
            <a:ext cx="5121001" cy="981202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Monthly Income</a:t>
            </a:r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AD124B6-151D-724C-AFF8-6ECD5AE8D226}"/>
              </a:ext>
            </a:extLst>
          </p:cNvPr>
          <p:cNvSpPr/>
          <p:nvPr/>
        </p:nvSpPr>
        <p:spPr>
          <a:xfrm>
            <a:off x="3946712" y="4847172"/>
            <a:ext cx="2646551" cy="659517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DC43810-9D48-F249-9888-22647FC82F5E}"/>
              </a:ext>
            </a:extLst>
          </p:cNvPr>
          <p:cNvSpPr/>
          <p:nvPr/>
        </p:nvSpPr>
        <p:spPr>
          <a:xfrm>
            <a:off x="3918224" y="3323662"/>
            <a:ext cx="2646551" cy="659517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71E4CD8-8482-0A4A-8165-38ACEE1239F3}"/>
              </a:ext>
            </a:extLst>
          </p:cNvPr>
          <p:cNvSpPr/>
          <p:nvPr/>
        </p:nvSpPr>
        <p:spPr>
          <a:xfrm>
            <a:off x="3908285" y="1811195"/>
            <a:ext cx="2646551" cy="659517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E3901B-0696-774C-BC85-81376792FFDD}"/>
              </a:ext>
            </a:extLst>
          </p:cNvPr>
          <p:cNvSpPr/>
          <p:nvPr/>
        </p:nvSpPr>
        <p:spPr>
          <a:xfrm>
            <a:off x="1523603" y="1976275"/>
            <a:ext cx="2733260" cy="890479"/>
          </a:xfrm>
          <a:prstGeom prst="rect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1FE520-9E96-AF4D-856F-5117F4A987A3}"/>
              </a:ext>
            </a:extLst>
          </p:cNvPr>
          <p:cNvSpPr txBox="1"/>
          <p:nvPr/>
        </p:nvSpPr>
        <p:spPr>
          <a:xfrm>
            <a:off x="1519553" y="2172741"/>
            <a:ext cx="2737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Income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677718-2DED-4D4B-85EF-4AE8CAF3C935}"/>
              </a:ext>
            </a:extLst>
          </p:cNvPr>
          <p:cNvSpPr txBox="1"/>
          <p:nvPr/>
        </p:nvSpPr>
        <p:spPr>
          <a:xfrm>
            <a:off x="4321680" y="2344205"/>
            <a:ext cx="187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pay and  allowances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6BC86A-045E-9C4B-AB35-DB968410E815}"/>
              </a:ext>
            </a:extLst>
          </p:cNvPr>
          <p:cNvSpPr/>
          <p:nvPr/>
        </p:nvSpPr>
        <p:spPr>
          <a:xfrm>
            <a:off x="1519553" y="3495785"/>
            <a:ext cx="2733260" cy="890479"/>
          </a:xfrm>
          <a:prstGeom prst="rect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7D0B8-2F61-7646-9223-C304F55348B4}"/>
              </a:ext>
            </a:extLst>
          </p:cNvPr>
          <p:cNvSpPr txBox="1"/>
          <p:nvPr/>
        </p:nvSpPr>
        <p:spPr>
          <a:xfrm>
            <a:off x="1504536" y="3728133"/>
            <a:ext cx="274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Income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65C8C9-63B3-6F40-ACC1-021237970EC7}"/>
              </a:ext>
            </a:extLst>
          </p:cNvPr>
          <p:cNvSpPr txBox="1"/>
          <p:nvPr/>
        </p:nvSpPr>
        <p:spPr>
          <a:xfrm>
            <a:off x="4321680" y="3854382"/>
            <a:ext cx="206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income less taxes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0F6FCD-018F-B34D-8EB5-BA68AD0B25B5}"/>
              </a:ext>
            </a:extLst>
          </p:cNvPr>
          <p:cNvSpPr/>
          <p:nvPr/>
        </p:nvSpPr>
        <p:spPr>
          <a:xfrm>
            <a:off x="1519552" y="5021712"/>
            <a:ext cx="2740279" cy="890480"/>
          </a:xfrm>
          <a:prstGeom prst="rect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62D934-C1F6-7146-9CE9-68504BA4742D}"/>
              </a:ext>
            </a:extLst>
          </p:cNvPr>
          <p:cNvSpPr txBox="1"/>
          <p:nvPr/>
        </p:nvSpPr>
        <p:spPr>
          <a:xfrm>
            <a:off x="1519552" y="5236119"/>
            <a:ext cx="272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Take-Home Pay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E49C8F-63D0-2848-BE9F-522C1639700F}"/>
              </a:ext>
            </a:extLst>
          </p:cNvPr>
          <p:cNvSpPr txBox="1"/>
          <p:nvPr/>
        </p:nvSpPr>
        <p:spPr>
          <a:xfrm>
            <a:off x="4306587" y="5436873"/>
            <a:ext cx="264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Income </a:t>
            </a:r>
            <a:b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deductions or automatic allotments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C7A864-5F55-6946-9619-8741BB7E4F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814" y="4847172"/>
            <a:ext cx="715159" cy="89044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FD18F12-387B-E04B-B8CE-0A841B7868BD}"/>
              </a:ext>
            </a:extLst>
          </p:cNvPr>
          <p:cNvGrpSpPr/>
          <p:nvPr/>
        </p:nvGrpSpPr>
        <p:grpSpPr>
          <a:xfrm>
            <a:off x="6756561" y="3334462"/>
            <a:ext cx="1174249" cy="890479"/>
            <a:chOff x="6599103" y="3352095"/>
            <a:chExt cx="1422512" cy="107874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A2F9DE2-E591-9A45-8200-389BFC843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9103" y="3352137"/>
              <a:ext cx="866361" cy="107870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C63BBF9-89AA-C846-A9AF-A60066CD2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5254" y="3352095"/>
              <a:ext cx="866361" cy="107870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961037-59E1-664E-90A0-B06F3982238A}"/>
              </a:ext>
            </a:extLst>
          </p:cNvPr>
          <p:cNvGrpSpPr/>
          <p:nvPr/>
        </p:nvGrpSpPr>
        <p:grpSpPr>
          <a:xfrm>
            <a:off x="6619653" y="1824686"/>
            <a:ext cx="1420428" cy="1042068"/>
            <a:chOff x="6484253" y="1662454"/>
            <a:chExt cx="1699651" cy="1204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A9713E-DE42-B849-AC24-A2D76A1AC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4253" y="1663415"/>
              <a:ext cx="866361" cy="107870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2DA556-D5B4-C94A-85C6-4F093DC28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7543" y="1662454"/>
              <a:ext cx="866361" cy="107870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9C11134-817A-6A4A-9F2B-56F9D5BA7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4363" y="1788049"/>
              <a:ext cx="866361" cy="1078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26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extLst>
              <a:ext uri="{FF2B5EF4-FFF2-40B4-BE49-F238E27FC236}">
                <a16:creationId xmlns:a16="http://schemas.microsoft.com/office/drawing/2014/main" id="{C9C2A8B0-6B95-FD49-9F41-382663E818CA}"/>
              </a:ext>
            </a:extLst>
          </p:cNvPr>
          <p:cNvSpPr/>
          <p:nvPr/>
        </p:nvSpPr>
        <p:spPr>
          <a:xfrm>
            <a:off x="4572000" y="2472938"/>
            <a:ext cx="4412600" cy="3233596"/>
          </a:xfrm>
          <a:prstGeom prst="homePlate">
            <a:avLst>
              <a:gd name="adj" fmla="val 38182"/>
            </a:avLst>
          </a:prstGeom>
          <a:solidFill>
            <a:srgbClr val="004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DB1F5240-F930-DC42-95C7-5AACB1DABA9F}"/>
              </a:ext>
            </a:extLst>
          </p:cNvPr>
          <p:cNvSpPr/>
          <p:nvPr/>
        </p:nvSpPr>
        <p:spPr>
          <a:xfrm>
            <a:off x="1913466" y="2472938"/>
            <a:ext cx="4235874" cy="3233596"/>
          </a:xfrm>
          <a:prstGeom prst="homePlate">
            <a:avLst>
              <a:gd name="adj" fmla="val 38182"/>
            </a:avLst>
          </a:prstGeom>
          <a:solidFill>
            <a:srgbClr val="2C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216E7-99FA-AA49-AC3D-E21CD09F5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21" y="270507"/>
            <a:ext cx="5121001" cy="9812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Calculating Net Income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3D08B4C6-7C5C-2047-8E87-5EADCA800F25}"/>
              </a:ext>
            </a:extLst>
          </p:cNvPr>
          <p:cNvSpPr/>
          <p:nvPr/>
        </p:nvSpPr>
        <p:spPr>
          <a:xfrm>
            <a:off x="563766" y="2472938"/>
            <a:ext cx="2929466" cy="323359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0DF4D-DFC5-B949-88C9-0B73758F01B6}"/>
              </a:ext>
            </a:extLst>
          </p:cNvPr>
          <p:cNvSpPr txBox="1"/>
          <p:nvPr/>
        </p:nvSpPr>
        <p:spPr>
          <a:xfrm>
            <a:off x="913312" y="3713741"/>
            <a:ext cx="18007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Pay</a:t>
            </a:r>
          </a:p>
          <a:p>
            <a:r>
              <a:rPr lang="en-US" sz="2500" b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(Total Pay)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E7DE5-D76C-6E40-8CE6-ED5F8AB8B43B}"/>
              </a:ext>
            </a:extLst>
          </p:cNvPr>
          <p:cNvSpPr txBox="1"/>
          <p:nvPr/>
        </p:nvSpPr>
        <p:spPr>
          <a:xfrm>
            <a:off x="3598653" y="3460802"/>
            <a:ext cx="178946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Minus Taxes: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Taxes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Taxes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A7381-A524-6C4F-8D20-589F63947D1B}"/>
              </a:ext>
            </a:extLst>
          </p:cNvPr>
          <p:cNvSpPr txBox="1"/>
          <p:nvPr/>
        </p:nvSpPr>
        <p:spPr>
          <a:xfrm>
            <a:off x="5978982" y="3197870"/>
            <a:ext cx="26012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Income: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$4,200</a:t>
            </a:r>
          </a:p>
          <a:p>
            <a:pPr algn="ctr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Monthly Taxes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$450</a:t>
            </a:r>
          </a:p>
          <a:p>
            <a:pPr algn="ctr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$4,200 - $450 =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$3,750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B4E62-9269-4946-9DE2-833EA00BE0AE}"/>
              </a:ext>
            </a:extLst>
          </p:cNvPr>
          <p:cNvSpPr txBox="1"/>
          <p:nvPr/>
        </p:nvSpPr>
        <p:spPr>
          <a:xfrm>
            <a:off x="6712786" y="2828538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6D54ED-EED5-6447-825A-237519F1C12F}"/>
              </a:ext>
            </a:extLst>
          </p:cNvPr>
          <p:cNvSpPr txBox="1"/>
          <p:nvPr/>
        </p:nvSpPr>
        <p:spPr>
          <a:xfrm>
            <a:off x="0" y="637094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military pay is taxed. Allowances are not with exception to CONUS COLA.</a:t>
            </a:r>
          </a:p>
        </p:txBody>
      </p:sp>
    </p:spTree>
    <p:extLst>
      <p:ext uri="{BB962C8B-B14F-4D97-AF65-F5344CB8AC3E}">
        <p14:creationId xmlns:p14="http://schemas.microsoft.com/office/powerpoint/2010/main" val="392017561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C0255FB0-EE3A-B54F-AE76-11349CA13AEC}"/>
    </a:ext>
  </a:extLst>
</a:theme>
</file>

<file path=ppt/theme/theme2.xml><?xml version="1.0" encoding="utf-8"?>
<a:theme xmlns:a="http://schemas.openxmlformats.org/drawingml/2006/main" name="Title Slide w/ no art blue / grey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3.xml><?xml version="1.0" encoding="utf-8"?>
<a:theme xmlns:a="http://schemas.openxmlformats.org/drawingml/2006/main" name="1_Title Slide w/ no art blue / blu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4.xml><?xml version="1.0" encoding="utf-8"?>
<a:theme xmlns:a="http://schemas.openxmlformats.org/drawingml/2006/main" name="Content Slide master with stripe blue / grey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5.xml><?xml version="1.0" encoding="utf-8"?>
<a:theme xmlns:a="http://schemas.openxmlformats.org/drawingml/2006/main" name="1_Content Slide master with stripe blue / blu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6.xml><?xml version="1.0" encoding="utf-8"?>
<a:theme xmlns:a="http://schemas.openxmlformats.org/drawingml/2006/main" name="Content Slide with stripe and ar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7.xml><?xml version="1.0" encoding="utf-8"?>
<a:theme xmlns:a="http://schemas.openxmlformats.org/drawingml/2006/main" name="1_Content Slide with stripe and ar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7849</TotalTime>
  <Words>679</Words>
  <Application>Microsoft Office PowerPoint</Application>
  <PresentationFormat>Letter Paper (8.5x11 in)</PresentationFormat>
  <Paragraphs>213</Paragraphs>
  <Slides>28</Slides>
  <Notes>4</Notes>
  <HiddenSlides>2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Arial Black</vt:lpstr>
      <vt:lpstr>Arial Narrow</vt:lpstr>
      <vt:lpstr>Calibri</vt:lpstr>
      <vt:lpstr>Courier New</vt:lpstr>
      <vt:lpstr>Helvetica</vt:lpstr>
      <vt:lpstr>Wingdings</vt:lpstr>
      <vt:lpstr>Main Title Slide</vt:lpstr>
      <vt:lpstr>Title Slide w/ no art blue / grey</vt:lpstr>
      <vt:lpstr>1_Title Slide w/ no art blue / blue</vt:lpstr>
      <vt:lpstr>Content Slide master with stripe blue / grey</vt:lpstr>
      <vt:lpstr>1_Content Slide master with stripe blue / blue</vt:lpstr>
      <vt:lpstr>Content Slide with stripe and art</vt:lpstr>
      <vt:lpstr>1_Content Slide with stripe and art</vt:lpstr>
      <vt:lpstr>PowerPoint Presentation</vt:lpstr>
      <vt:lpstr>Agenda</vt:lpstr>
      <vt:lpstr>PowerPoint Presentation</vt:lpstr>
      <vt:lpstr>The Budget or Spending Plan</vt:lpstr>
      <vt:lpstr>Breakdown of Net Income</vt:lpstr>
      <vt:lpstr>Breakdown of Net Income</vt:lpstr>
      <vt:lpstr>Breakdown of Net Income</vt:lpstr>
      <vt:lpstr>Monthly Income</vt:lpstr>
      <vt:lpstr>Calculating Net Income</vt:lpstr>
      <vt:lpstr>PowerPoint Presentation</vt:lpstr>
      <vt:lpstr>Why Save?</vt:lpstr>
      <vt:lpstr>Emergency Fund Balance</vt:lpstr>
      <vt:lpstr>Living Expenses</vt:lpstr>
      <vt:lpstr>Tracking Expenses</vt:lpstr>
      <vt:lpstr>Indebtedness</vt:lpstr>
      <vt:lpstr>Cash Flow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Debt Destroyer</vt:lpstr>
      <vt:lpstr>Debt Snowball</vt:lpstr>
      <vt:lpstr>Debt Snowball</vt:lpstr>
      <vt:lpstr>Debt Avalanche</vt:lpstr>
      <vt:lpstr>Debt Avalanche</vt:lpstr>
      <vt:lpstr>Financial Links</vt:lpstr>
      <vt:lpstr>Chapter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Baldwin</dc:creator>
  <cp:keywords>Select Classification Level, Public</cp:keywords>
  <cp:lastModifiedBy>keith.bartolotta@veracity.it</cp:lastModifiedBy>
  <cp:revision>218</cp:revision>
  <dcterms:created xsi:type="dcterms:W3CDTF">2020-06-05T19:33:19Z</dcterms:created>
  <dcterms:modified xsi:type="dcterms:W3CDTF">2020-12-28T16:21:38Z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2898873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D8.0.8</vt:lpwstr>
  </property>
  <property fmtid="{D5CDD505-2E9C-101B-9397-08002B2CF9AE}" pid="5" name="TitusGUID">
    <vt:lpwstr>d3754fd5-158f-489b-a6ba-c75d49d23bcd</vt:lpwstr>
  </property>
  <property fmtid="{D5CDD505-2E9C-101B-9397-08002B2CF9AE}" pid="6" name="PreClass">
    <vt:lpwstr>False</vt:lpwstr>
  </property>
  <property fmtid="{D5CDD505-2E9C-101B-9397-08002B2CF9AE}" pid="7" name="Classification">
    <vt:lpwstr>Public</vt:lpwstr>
  </property>
</Properties>
</file>