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notesMasterIdLst>
    <p:notesMasterId r:id="rId19"/>
  </p:notesMasterIdLst>
  <p:sldIdLst>
    <p:sldId id="257" r:id="rId5"/>
    <p:sldId id="268" r:id="rId6"/>
    <p:sldId id="266" r:id="rId7"/>
    <p:sldId id="263" r:id="rId8"/>
    <p:sldId id="291" r:id="rId9"/>
    <p:sldId id="289" r:id="rId10"/>
    <p:sldId id="271" r:id="rId11"/>
    <p:sldId id="288" r:id="rId12"/>
    <p:sldId id="276" r:id="rId13"/>
    <p:sldId id="272" r:id="rId14"/>
    <p:sldId id="273" r:id="rId15"/>
    <p:sldId id="290" r:id="rId16"/>
    <p:sldId id="293" r:id="rId17"/>
    <p:sldId id="28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 Miller" initials="MM" lastIdx="4" clrIdx="0">
    <p:extLst>
      <p:ext uri="{19B8F6BF-5375-455C-9EA6-DF929625EA0E}">
        <p15:presenceInfo xmlns:p15="http://schemas.microsoft.com/office/powerpoint/2012/main" userId="S::Marc.Miller@tp-solutions.com::d93a7ca0-21eb-4029-bd14-afbef8dc6953" providerId="AD"/>
      </p:ext>
    </p:extLst>
  </p:cmAuthor>
  <p:cmAuthor id="2" name="Georgoulakis, Steve" initials="GS" lastIdx="5" clrIdx="1">
    <p:extLst>
      <p:ext uri="{19B8F6BF-5375-455C-9EA6-DF929625EA0E}">
        <p15:presenceInfo xmlns:p15="http://schemas.microsoft.com/office/powerpoint/2012/main" userId="S::Steve.Georgoulakis@usaa.com::deb307e2-0cdd-47d4-8b1e-054ab4cef447" providerId="AD"/>
      </p:ext>
    </p:extLst>
  </p:cmAuthor>
  <p:cmAuthor id="3" name="Halliwell, Scott" initials="HS" lastIdx="16" clrIdx="2">
    <p:extLst>
      <p:ext uri="{19B8F6BF-5375-455C-9EA6-DF929625EA0E}">
        <p15:presenceInfo xmlns:p15="http://schemas.microsoft.com/office/powerpoint/2012/main" userId="S::Scott.Halliwell@usaa.com::83d13d07-f594-4d63-b9ac-dcbdcecd71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3AF"/>
    <a:srgbClr val="DBDDEB"/>
    <a:srgbClr val="0C2838"/>
    <a:srgbClr val="132839"/>
    <a:srgbClr val="013F70"/>
    <a:srgbClr val="012F54"/>
    <a:srgbClr val="2E73AA"/>
    <a:srgbClr val="1DA6D6"/>
    <a:srgbClr val="919CB6"/>
    <a:srgbClr val="788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/>
    <p:restoredTop sz="88132" autoAdjust="0"/>
  </p:normalViewPr>
  <p:slideViewPr>
    <p:cSldViewPr snapToGrid="0">
      <p:cViewPr varScale="1">
        <p:scale>
          <a:sx n="74" d="100"/>
          <a:sy n="74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F9CE8-1E6A-49E3-9224-D86B46E6BE6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A16A1-0385-41FC-B3D4-C680BA166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50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Circle on lower right needs to be SW not PW.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A16A1-0385-41FC-B3D4-C680BA166F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27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A16A1-0385-41FC-B3D4-C680BA166F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4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rgbClr val="012F54"/>
            </a:gs>
            <a:gs pos="56000">
              <a:srgbClr val="0873AF"/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694DE0A-A654-0C43-BB56-EF988F2539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2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gradFill>
          <a:gsLst>
            <a:gs pos="2000">
              <a:srgbClr val="013F70"/>
            </a:gs>
            <a:gs pos="57000">
              <a:srgbClr val="2E73AA"/>
            </a:gs>
            <a:gs pos="99000">
              <a:srgbClr val="DBDDEB"/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>
            <a:extLst>
              <a:ext uri="{FF2B5EF4-FFF2-40B4-BE49-F238E27FC236}">
                <a16:creationId xmlns:a16="http://schemas.microsoft.com/office/drawing/2014/main" id="{6FFD589D-5D22-6749-9D49-E1304FE0A3FA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C1D6A06F-E410-AE4E-A946-981649363194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Logo&#10;&#10;Description automatically generated">
            <a:extLst>
              <a:ext uri="{FF2B5EF4-FFF2-40B4-BE49-F238E27FC236}">
                <a16:creationId xmlns:a16="http://schemas.microsoft.com/office/drawing/2014/main" id="{6971A221-1934-6349-89C7-BED4DC24BD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57922FF-FE9F-0946-9F08-F7E6C666A318}"/>
              </a:ext>
            </a:extLst>
          </p:cNvPr>
          <p:cNvCxnSpPr/>
          <p:nvPr userDrawn="1"/>
        </p:nvCxnSpPr>
        <p:spPr>
          <a:xfrm>
            <a:off x="510639" y="2617536"/>
            <a:ext cx="7164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DE60667-4827-074A-AFB9-FA3828204902}"/>
              </a:ext>
            </a:extLst>
          </p:cNvPr>
          <p:cNvCxnSpPr/>
          <p:nvPr userDrawn="1"/>
        </p:nvCxnSpPr>
        <p:spPr>
          <a:xfrm>
            <a:off x="510639" y="3397025"/>
            <a:ext cx="7164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F5EEA4-004F-1749-8038-5F4F17CA0385}"/>
              </a:ext>
            </a:extLst>
          </p:cNvPr>
          <p:cNvCxnSpPr/>
          <p:nvPr userDrawn="1"/>
        </p:nvCxnSpPr>
        <p:spPr>
          <a:xfrm>
            <a:off x="510639" y="4191504"/>
            <a:ext cx="7164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D39E90DD-85B8-4148-86C6-91D61D78EFC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Student Manual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B12EDD2-9545-0548-8BD3-7689D7384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0640" y="1866899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chemeClr val="accent4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1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3682204-BB69-1340-B091-1CD0C67A0D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4269" y="2708684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chemeClr val="accent4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2</a:t>
            </a:r>
            <a:endParaRPr lang="en-US" dirty="0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0A1FCB2A-D201-2D4E-8922-9AF268D631D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0639" y="3510644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chemeClr val="accent4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3</a:t>
            </a:r>
            <a:endParaRPr lang="en-US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C2296A79-2EA1-6042-AFF5-AA0CEB43E8E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94893" y="1948063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Introduction to Financial Management</a:t>
            </a:r>
            <a:endParaRPr lang="en-US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94036296-A212-DC40-A385-FB6BB596984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4893" y="2759122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Referral Resources</a:t>
            </a:r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F0C509FD-858F-584F-8FCC-C1B5EFECDE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000853" y="3515873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Touchpoint Day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1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rgbClr val="919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ight fireworks above the city at night">
            <a:extLst>
              <a:ext uri="{FF2B5EF4-FFF2-40B4-BE49-F238E27FC236}">
                <a16:creationId xmlns:a16="http://schemas.microsoft.com/office/drawing/2014/main" id="{CCDEA39C-FE02-4A6F-AADA-B192ABC0A8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03"/>
          <a:stretch/>
        </p:blipFill>
        <p:spPr>
          <a:xfrm flipH="1">
            <a:off x="0" y="0"/>
            <a:ext cx="12192000" cy="69117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3001E3F-B4E2-4CE6-9CBA-93357150847A}"/>
              </a:ext>
            </a:extLst>
          </p:cNvPr>
          <p:cNvSpPr/>
          <p:nvPr userDrawn="1"/>
        </p:nvSpPr>
        <p:spPr>
          <a:xfrm>
            <a:off x="0" y="0"/>
            <a:ext cx="12192000" cy="6987863"/>
          </a:xfrm>
          <a:prstGeom prst="rect">
            <a:avLst/>
          </a:prstGeom>
          <a:gradFill>
            <a:gsLst>
              <a:gs pos="80000">
                <a:srgbClr val="013F70">
                  <a:alpha val="15000"/>
                </a:srgbClr>
              </a:gs>
              <a:gs pos="54000">
                <a:srgbClr val="2E73AA"/>
              </a:gs>
              <a:gs pos="44000">
                <a:srgbClr val="DBDDEB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A0E8888B-47B3-4144-8BF7-411C7AF812E7}"/>
              </a:ext>
            </a:extLst>
          </p:cNvPr>
          <p:cNvPicPr/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14921"/>
            <a:ext cx="9633005" cy="5880953"/>
          </a:xfrm>
          <a:prstGeom prst="rect">
            <a:avLst/>
          </a:prstGeom>
        </p:spPr>
      </p:pic>
      <p:sp>
        <p:nvSpPr>
          <p:cNvPr id="26" name="Pentagon 25">
            <a:extLst>
              <a:ext uri="{FF2B5EF4-FFF2-40B4-BE49-F238E27FC236}">
                <a16:creationId xmlns:a16="http://schemas.microsoft.com/office/drawing/2014/main" id="{CC76035F-CBE0-E147-AB6B-9E70A2D56511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9D67CF6F-BE6B-8044-B353-1AB7FB40D608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D3C218A-C1F7-5642-974D-DF9F7106BF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Final Slide</a:t>
            </a:r>
          </a:p>
        </p:txBody>
      </p:sp>
    </p:spTree>
    <p:extLst>
      <p:ext uri="{BB962C8B-B14F-4D97-AF65-F5344CB8AC3E}">
        <p14:creationId xmlns:p14="http://schemas.microsoft.com/office/powerpoint/2010/main" val="26788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gradFill>
          <a:gsLst>
            <a:gs pos="7000">
              <a:srgbClr val="DBDDEB"/>
            </a:gs>
            <a:gs pos="58968">
              <a:srgbClr val="BAC0D3"/>
            </a:gs>
            <a:gs pos="100000">
              <a:srgbClr val="919CB6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>
            <a:extLst>
              <a:ext uri="{FF2B5EF4-FFF2-40B4-BE49-F238E27FC236}">
                <a16:creationId xmlns:a16="http://schemas.microsoft.com/office/drawing/2014/main" id="{06A894D0-AC4D-254D-BD99-E9D806911AF1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830E8156-88F4-BF4C-B576-71B87B69BE12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178DD431-BB85-2B4B-B355-DA01741CB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FD3C3DA-1A7F-394D-99BE-199E150F8D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Financial Training Topics</a:t>
            </a:r>
          </a:p>
        </p:txBody>
      </p:sp>
    </p:spTree>
    <p:extLst>
      <p:ext uri="{BB962C8B-B14F-4D97-AF65-F5344CB8AC3E}">
        <p14:creationId xmlns:p14="http://schemas.microsoft.com/office/powerpoint/2010/main" val="1028891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64" userDrawn="1">
          <p15:clr>
            <a:srgbClr val="C35EA4"/>
          </p15:clr>
        </p15:guide>
        <p15:guide id="2" pos="3840" userDrawn="1">
          <p15:clr>
            <a:srgbClr val="547EBF"/>
          </p15:clr>
        </p15:guide>
        <p15:guide id="3" orient="horz" pos="2688" userDrawn="1">
          <p15:clr>
            <a:srgbClr val="C35EA4"/>
          </p15:clr>
        </p15:guide>
        <p15:guide id="4" pos="3940" userDrawn="1">
          <p15:clr>
            <a:srgbClr val="547EBF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gradFill>
          <a:gsLst>
            <a:gs pos="7000">
              <a:srgbClr val="DBDDEB"/>
            </a:gs>
            <a:gs pos="58968">
              <a:srgbClr val="BAC0D3"/>
            </a:gs>
            <a:gs pos="100000">
              <a:srgbClr val="919CB6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D black question marks with one yellow question mark">
            <a:extLst>
              <a:ext uri="{FF2B5EF4-FFF2-40B4-BE49-F238E27FC236}">
                <a16:creationId xmlns:a16="http://schemas.microsoft.com/office/drawing/2014/main" id="{57EF0364-BB0F-4359-B6B0-0F47CF1049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2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Pentagon 11">
            <a:extLst>
              <a:ext uri="{FF2B5EF4-FFF2-40B4-BE49-F238E27FC236}">
                <a16:creationId xmlns:a16="http://schemas.microsoft.com/office/drawing/2014/main" id="{06A894D0-AC4D-254D-BD99-E9D806911AF1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830E8156-88F4-BF4C-B576-71B87B69BE12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178DD431-BB85-2B4B-B355-DA01741CBE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FD3C3DA-1A7F-394D-99BE-199E150F8D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1858547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64" userDrawn="1">
          <p15:clr>
            <a:srgbClr val="C35EA4"/>
          </p15:clr>
        </p15:guide>
        <p15:guide id="2" pos="3840" userDrawn="1">
          <p15:clr>
            <a:srgbClr val="547EBF"/>
          </p15:clr>
        </p15:guide>
        <p15:guide id="3" orient="horz" pos="2688" userDrawn="1">
          <p15:clr>
            <a:srgbClr val="C35EA4"/>
          </p15:clr>
        </p15:guide>
        <p15:guide id="4" pos="3940" userDrawn="1">
          <p15:clr>
            <a:srgbClr val="547EBF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gradFill>
          <a:gsLst>
            <a:gs pos="2000">
              <a:srgbClr val="013F70"/>
            </a:gs>
            <a:gs pos="57000">
              <a:srgbClr val="2E73AA"/>
            </a:gs>
            <a:gs pos="99000">
              <a:srgbClr val="DBDDEB"/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76035F-CBE0-E147-AB6B-9E70A2D56511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9D67CF6F-BE6B-8044-B353-1AB7FB40D608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Logo&#10;&#10;Description automatically generated">
            <a:extLst>
              <a:ext uri="{FF2B5EF4-FFF2-40B4-BE49-F238E27FC236}">
                <a16:creationId xmlns:a16="http://schemas.microsoft.com/office/drawing/2014/main" id="{990CC59D-1441-3C4E-B757-ED7FA0A72C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D3C218A-C1F7-5642-974D-DF9F7106BF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Video Slide</a:t>
            </a:r>
          </a:p>
        </p:txBody>
      </p:sp>
    </p:spTree>
    <p:extLst>
      <p:ext uri="{BB962C8B-B14F-4D97-AF65-F5344CB8AC3E}">
        <p14:creationId xmlns:p14="http://schemas.microsoft.com/office/powerpoint/2010/main" val="80441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gradFill>
          <a:gsLst>
            <a:gs pos="7000">
              <a:srgbClr val="DBDDEB"/>
            </a:gs>
            <a:gs pos="58968">
              <a:srgbClr val="BAC0D3"/>
            </a:gs>
            <a:gs pos="100000">
              <a:srgbClr val="919CB6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>
            <a:extLst>
              <a:ext uri="{FF2B5EF4-FFF2-40B4-BE49-F238E27FC236}">
                <a16:creationId xmlns:a16="http://schemas.microsoft.com/office/drawing/2014/main" id="{06A894D0-AC4D-254D-BD99-E9D806911AF1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>
            <a:extLst>
              <a:ext uri="{FF2B5EF4-FFF2-40B4-BE49-F238E27FC236}">
                <a16:creationId xmlns:a16="http://schemas.microsoft.com/office/drawing/2014/main" id="{830E8156-88F4-BF4C-B576-71B87B69BE12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178DD431-BB85-2B4B-B355-DA01741CB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6FD3C3DA-1A7F-394D-99BE-199E150F8D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Video Slide</a:t>
            </a:r>
          </a:p>
        </p:txBody>
      </p:sp>
    </p:spTree>
    <p:extLst>
      <p:ext uri="{BB962C8B-B14F-4D97-AF65-F5344CB8AC3E}">
        <p14:creationId xmlns:p14="http://schemas.microsoft.com/office/powerpoint/2010/main" val="2754425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64" userDrawn="1">
          <p15:clr>
            <a:srgbClr val="C35EA4"/>
          </p15:clr>
        </p15:guide>
        <p15:guide id="2" pos="3840" userDrawn="1">
          <p15:clr>
            <a:srgbClr val="547EBF"/>
          </p15:clr>
        </p15:guide>
        <p15:guide id="3" orient="horz" pos="2688" userDrawn="1">
          <p15:clr>
            <a:srgbClr val="C35EA4"/>
          </p15:clr>
        </p15:guide>
        <p15:guide id="4" pos="3940" userDrawn="1">
          <p15:clr>
            <a:srgbClr val="547EBF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gradFill>
          <a:gsLst>
            <a:gs pos="7000">
              <a:srgbClr val="DBDDEB"/>
            </a:gs>
            <a:gs pos="58968">
              <a:srgbClr val="BAC0D3"/>
            </a:gs>
            <a:gs pos="100000">
              <a:srgbClr val="919CB6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entagon 15">
            <a:extLst>
              <a:ext uri="{FF2B5EF4-FFF2-40B4-BE49-F238E27FC236}">
                <a16:creationId xmlns:a16="http://schemas.microsoft.com/office/drawing/2014/main" id="{E5885395-15E3-9442-B471-86DD25E68ABD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entagon 16">
            <a:extLst>
              <a:ext uri="{FF2B5EF4-FFF2-40B4-BE49-F238E27FC236}">
                <a16:creationId xmlns:a16="http://schemas.microsoft.com/office/drawing/2014/main" id="{217ACB3E-D7A8-DF43-915C-92CC01452F16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A9BC3197-067C-8D4D-B4F6-F5A96A0B59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sp>
        <p:nvSpPr>
          <p:cNvPr id="41" name="Chevron 40">
            <a:extLst>
              <a:ext uri="{FF2B5EF4-FFF2-40B4-BE49-F238E27FC236}">
                <a16:creationId xmlns:a16="http://schemas.microsoft.com/office/drawing/2014/main" id="{BBDB49E7-E929-324A-91B3-B0ED303BD990}"/>
              </a:ext>
            </a:extLst>
          </p:cNvPr>
          <p:cNvSpPr/>
          <p:nvPr userDrawn="1"/>
        </p:nvSpPr>
        <p:spPr>
          <a:xfrm>
            <a:off x="698737" y="2697393"/>
            <a:ext cx="193802" cy="234550"/>
          </a:xfrm>
          <a:prstGeom prst="chevron">
            <a:avLst/>
          </a:prstGeom>
          <a:solidFill>
            <a:srgbClr val="087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F70"/>
              </a:solidFill>
            </a:endParaRPr>
          </a:p>
        </p:txBody>
      </p:sp>
      <p:sp>
        <p:nvSpPr>
          <p:cNvPr id="43" name="Chevron 42">
            <a:extLst>
              <a:ext uri="{FF2B5EF4-FFF2-40B4-BE49-F238E27FC236}">
                <a16:creationId xmlns:a16="http://schemas.microsoft.com/office/drawing/2014/main" id="{D8D8B281-6935-6E47-B63D-DAAF88BED347}"/>
              </a:ext>
            </a:extLst>
          </p:cNvPr>
          <p:cNvSpPr/>
          <p:nvPr userDrawn="1"/>
        </p:nvSpPr>
        <p:spPr>
          <a:xfrm>
            <a:off x="1043094" y="3938746"/>
            <a:ext cx="193802" cy="234550"/>
          </a:xfrm>
          <a:prstGeom prst="chevron">
            <a:avLst/>
          </a:prstGeom>
          <a:solidFill>
            <a:srgbClr val="087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F70"/>
              </a:solidFill>
            </a:endParaRPr>
          </a:p>
        </p:txBody>
      </p:sp>
      <p:sp>
        <p:nvSpPr>
          <p:cNvPr id="44" name="Chevron 43">
            <a:extLst>
              <a:ext uri="{FF2B5EF4-FFF2-40B4-BE49-F238E27FC236}">
                <a16:creationId xmlns:a16="http://schemas.microsoft.com/office/drawing/2014/main" id="{4B2D5B75-D6CD-0540-A079-6649BD44A6D8}"/>
              </a:ext>
            </a:extLst>
          </p:cNvPr>
          <p:cNvSpPr/>
          <p:nvPr userDrawn="1"/>
        </p:nvSpPr>
        <p:spPr>
          <a:xfrm>
            <a:off x="1043094" y="4447961"/>
            <a:ext cx="193802" cy="234550"/>
          </a:xfrm>
          <a:prstGeom prst="chevron">
            <a:avLst/>
          </a:prstGeom>
          <a:solidFill>
            <a:srgbClr val="087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F70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555DCC7-7707-6B4E-B2EC-DEB87B21C1FB}"/>
              </a:ext>
            </a:extLst>
          </p:cNvPr>
          <p:cNvCxnSpPr>
            <a:cxnSpLocks/>
          </p:cNvCxnSpPr>
          <p:nvPr userDrawn="1"/>
        </p:nvCxnSpPr>
        <p:spPr>
          <a:xfrm>
            <a:off x="634973" y="2239186"/>
            <a:ext cx="10162929" cy="0"/>
          </a:xfrm>
          <a:prstGeom prst="line">
            <a:avLst/>
          </a:prstGeom>
          <a:ln w="19050">
            <a:gradFill>
              <a:gsLst>
                <a:gs pos="0">
                  <a:srgbClr val="004F94">
                    <a:alpha val="23000"/>
                  </a:srgbClr>
                </a:gs>
                <a:gs pos="100000">
                  <a:schemeClr val="accent1">
                    <a:alpha val="23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331AAFC-30A2-384C-A659-215091EFC1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443" y="1593348"/>
            <a:ext cx="11003584" cy="747126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3200" b="1">
                <a:solidFill>
                  <a:srgbClr val="013F70"/>
                </a:solidFill>
              </a:defRPr>
            </a:lvl1pPr>
          </a:lstStyle>
          <a:p>
            <a:pPr lvl="0"/>
            <a:r>
              <a:rPr lang="en-US" dirty="0"/>
              <a:t>Upon course completion, learner should be able to: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28FF7E5-37A7-D944-B584-9866DC0C86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3094" y="2562724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013F70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Manage a PFM Program at the Command Level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FD5018F-F524-9245-9A8F-8D8A2BDD3F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7451" y="3853078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013F70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Provide Appropriate Information and Referral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DFA23E16-DE34-A946-BF10-322FF57E30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87451" y="4333461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013F70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Conduct Effective One-on-One Counseling/Coaching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0908F3C3-C8A9-CC4E-B92D-022EFAD36E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Student Manual</a:t>
            </a:r>
          </a:p>
        </p:txBody>
      </p:sp>
      <p:sp>
        <p:nvSpPr>
          <p:cNvPr id="19" name="Chevron 42">
            <a:extLst>
              <a:ext uri="{FF2B5EF4-FFF2-40B4-BE49-F238E27FC236}">
                <a16:creationId xmlns:a16="http://schemas.microsoft.com/office/drawing/2014/main" id="{77C83516-F2D7-4A13-B261-D681A251BAEC}"/>
              </a:ext>
            </a:extLst>
          </p:cNvPr>
          <p:cNvSpPr/>
          <p:nvPr userDrawn="1"/>
        </p:nvSpPr>
        <p:spPr>
          <a:xfrm>
            <a:off x="1043094" y="3458363"/>
            <a:ext cx="193802" cy="234550"/>
          </a:xfrm>
          <a:prstGeom prst="chevron">
            <a:avLst/>
          </a:prstGeom>
          <a:solidFill>
            <a:srgbClr val="087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F70"/>
              </a:solidFill>
            </a:endParaRP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5B052270-8BD3-4A6C-8C46-602CAE22D5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87451" y="3372695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013F70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Provide Appropriate Information and Referral</a:t>
            </a:r>
          </a:p>
        </p:txBody>
      </p:sp>
      <p:sp>
        <p:nvSpPr>
          <p:cNvPr id="22" name="Chevron 42">
            <a:extLst>
              <a:ext uri="{FF2B5EF4-FFF2-40B4-BE49-F238E27FC236}">
                <a16:creationId xmlns:a16="http://schemas.microsoft.com/office/drawing/2014/main" id="{4642B07D-F187-4B67-B659-019659C58C63}"/>
              </a:ext>
            </a:extLst>
          </p:cNvPr>
          <p:cNvSpPr/>
          <p:nvPr userDrawn="1"/>
        </p:nvSpPr>
        <p:spPr>
          <a:xfrm>
            <a:off x="1043094" y="4899512"/>
            <a:ext cx="193802" cy="234550"/>
          </a:xfrm>
          <a:prstGeom prst="chevron">
            <a:avLst/>
          </a:prstGeom>
          <a:solidFill>
            <a:srgbClr val="087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F70"/>
              </a:solidFill>
            </a:endParaRPr>
          </a:p>
        </p:txBody>
      </p:sp>
      <p:sp>
        <p:nvSpPr>
          <p:cNvPr id="24" name="Chevron 43">
            <a:extLst>
              <a:ext uri="{FF2B5EF4-FFF2-40B4-BE49-F238E27FC236}">
                <a16:creationId xmlns:a16="http://schemas.microsoft.com/office/drawing/2014/main" id="{8BA0F84C-B7FB-4249-97ED-5F627190F0EF}"/>
              </a:ext>
            </a:extLst>
          </p:cNvPr>
          <p:cNvSpPr/>
          <p:nvPr userDrawn="1"/>
        </p:nvSpPr>
        <p:spPr>
          <a:xfrm>
            <a:off x="1043094" y="5570289"/>
            <a:ext cx="193802" cy="234550"/>
          </a:xfrm>
          <a:prstGeom prst="chevron">
            <a:avLst/>
          </a:prstGeom>
          <a:solidFill>
            <a:srgbClr val="087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3F70"/>
              </a:solidFill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0C19B663-0E14-477E-BAFE-599EDBA670E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87451" y="4813844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013F70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Provide Appropriate Information and Referral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868A5E74-0941-4468-9334-00C3339726F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87451" y="5455789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013F70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Conduct Effective One-on-One Counseling/Coaching</a:t>
            </a:r>
          </a:p>
        </p:txBody>
      </p:sp>
    </p:spTree>
    <p:extLst>
      <p:ext uri="{BB962C8B-B14F-4D97-AF65-F5344CB8AC3E}">
        <p14:creationId xmlns:p14="http://schemas.microsoft.com/office/powerpoint/2010/main" val="328139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 userDrawn="1">
          <p15:clr>
            <a:srgbClr val="FBAE40"/>
          </p15:clr>
        </p15:guide>
        <p15:guide id="2" pos="312" userDrawn="1">
          <p15:clr>
            <a:srgbClr val="FBAE40"/>
          </p15:clr>
        </p15:guide>
        <p15:guide id="3" pos="4176" userDrawn="1">
          <p15:clr>
            <a:srgbClr val="FBAE40"/>
          </p15:clr>
        </p15:guide>
        <p15:guide id="4" orient="horz" pos="26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gradFill>
          <a:gsLst>
            <a:gs pos="2000">
              <a:srgbClr val="013F70"/>
            </a:gs>
            <a:gs pos="57000">
              <a:srgbClr val="2E73AA"/>
            </a:gs>
            <a:gs pos="99000">
              <a:srgbClr val="DBDDEB"/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entagon 25">
            <a:extLst>
              <a:ext uri="{FF2B5EF4-FFF2-40B4-BE49-F238E27FC236}">
                <a16:creationId xmlns:a16="http://schemas.microsoft.com/office/drawing/2014/main" id="{CC76035F-CBE0-E147-AB6B-9E70A2D56511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9D67CF6F-BE6B-8044-B353-1AB7FB40D608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Logo&#10;&#10;Description automatically generated">
            <a:extLst>
              <a:ext uri="{FF2B5EF4-FFF2-40B4-BE49-F238E27FC236}">
                <a16:creationId xmlns:a16="http://schemas.microsoft.com/office/drawing/2014/main" id="{990CC59D-1441-3C4E-B757-ED7FA0A72C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D3C218A-C1F7-5642-974D-DF9F7106BF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Student Manual</a:t>
            </a:r>
          </a:p>
        </p:txBody>
      </p:sp>
      <p:sp>
        <p:nvSpPr>
          <p:cNvPr id="7" name="Chevron 40">
            <a:extLst>
              <a:ext uri="{FF2B5EF4-FFF2-40B4-BE49-F238E27FC236}">
                <a16:creationId xmlns:a16="http://schemas.microsoft.com/office/drawing/2014/main" id="{8FF99A72-60DF-4A53-A8CA-86B96ACAF2EA}"/>
              </a:ext>
            </a:extLst>
          </p:cNvPr>
          <p:cNvSpPr/>
          <p:nvPr userDrawn="1"/>
        </p:nvSpPr>
        <p:spPr>
          <a:xfrm>
            <a:off x="698737" y="2697393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8" name="Chevron 42">
            <a:extLst>
              <a:ext uri="{FF2B5EF4-FFF2-40B4-BE49-F238E27FC236}">
                <a16:creationId xmlns:a16="http://schemas.microsoft.com/office/drawing/2014/main" id="{11D29941-6813-4F4C-8B9B-4CF54D7F4A67}"/>
              </a:ext>
            </a:extLst>
          </p:cNvPr>
          <p:cNvSpPr/>
          <p:nvPr userDrawn="1"/>
        </p:nvSpPr>
        <p:spPr>
          <a:xfrm>
            <a:off x="1043094" y="3938746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9" name="Chevron 43">
            <a:extLst>
              <a:ext uri="{FF2B5EF4-FFF2-40B4-BE49-F238E27FC236}">
                <a16:creationId xmlns:a16="http://schemas.microsoft.com/office/drawing/2014/main" id="{5931A39D-D814-4AC6-8A49-5592F3729CA4}"/>
              </a:ext>
            </a:extLst>
          </p:cNvPr>
          <p:cNvSpPr/>
          <p:nvPr userDrawn="1"/>
        </p:nvSpPr>
        <p:spPr>
          <a:xfrm>
            <a:off x="1043094" y="4447961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66D9EA-F098-4BCE-820E-42BCBCD43C48}"/>
              </a:ext>
            </a:extLst>
          </p:cNvPr>
          <p:cNvCxnSpPr>
            <a:cxnSpLocks/>
          </p:cNvCxnSpPr>
          <p:nvPr userDrawn="1"/>
        </p:nvCxnSpPr>
        <p:spPr>
          <a:xfrm>
            <a:off x="634973" y="2239186"/>
            <a:ext cx="10162929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7DD4D81-EF50-4BA4-B10F-ADC3263D56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443" y="1593348"/>
            <a:ext cx="11003584" cy="747126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3200" b="1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Upon course completion, learner should be able to: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D825A16C-6D54-4D28-815A-7813120E78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3094" y="2562724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DBDDEB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Manage a PFM Program at the Command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8F1BB83-7E4F-4E5A-A800-F3372FC75C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7451" y="3853078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DBDDEB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Provide Appropriate Information and Referral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5B9C7EF-07DF-4A07-B3D8-75C402EB15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87451" y="4333461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DBDDEB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Conduct Effective One-on-One Counseling/Coaching</a:t>
            </a:r>
          </a:p>
        </p:txBody>
      </p:sp>
      <p:sp>
        <p:nvSpPr>
          <p:cNvPr id="15" name="Chevron 42">
            <a:extLst>
              <a:ext uri="{FF2B5EF4-FFF2-40B4-BE49-F238E27FC236}">
                <a16:creationId xmlns:a16="http://schemas.microsoft.com/office/drawing/2014/main" id="{8EDA656A-FD32-43D3-ADB5-829E9BDAC224}"/>
              </a:ext>
            </a:extLst>
          </p:cNvPr>
          <p:cNvSpPr/>
          <p:nvPr userDrawn="1"/>
        </p:nvSpPr>
        <p:spPr>
          <a:xfrm>
            <a:off x="1043094" y="3458363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BADFB562-BD55-4C92-91B0-05199F290C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87451" y="3372695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DBDDEB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Provide Appropriate Information and Referral</a:t>
            </a:r>
          </a:p>
        </p:txBody>
      </p:sp>
      <p:sp>
        <p:nvSpPr>
          <p:cNvPr id="17" name="Chevron 42">
            <a:extLst>
              <a:ext uri="{FF2B5EF4-FFF2-40B4-BE49-F238E27FC236}">
                <a16:creationId xmlns:a16="http://schemas.microsoft.com/office/drawing/2014/main" id="{B33A25D0-A3D2-40B3-80E6-3898BD397AD7}"/>
              </a:ext>
            </a:extLst>
          </p:cNvPr>
          <p:cNvSpPr/>
          <p:nvPr userDrawn="1"/>
        </p:nvSpPr>
        <p:spPr>
          <a:xfrm>
            <a:off x="1043094" y="4899512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8" name="Chevron 43">
            <a:extLst>
              <a:ext uri="{FF2B5EF4-FFF2-40B4-BE49-F238E27FC236}">
                <a16:creationId xmlns:a16="http://schemas.microsoft.com/office/drawing/2014/main" id="{0956230B-DDD3-4B00-9B63-126B3300266B}"/>
              </a:ext>
            </a:extLst>
          </p:cNvPr>
          <p:cNvSpPr/>
          <p:nvPr userDrawn="1"/>
        </p:nvSpPr>
        <p:spPr>
          <a:xfrm>
            <a:off x="1043094" y="5570289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8BC5252-63CE-45EC-89C9-C9D1F0E0BA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87451" y="4813844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DBDDEB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Provide Appropriate Information and Referral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623A7F9-16BE-4C94-BA8D-90A5B4CAC4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87451" y="5455789"/>
            <a:ext cx="7491306" cy="4635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1" spc="20" baseline="0">
                <a:solidFill>
                  <a:srgbClr val="DBDDEB"/>
                </a:solidFill>
              </a:defRPr>
            </a:lvl1pPr>
            <a:lvl2pPr marL="457200" indent="0">
              <a:lnSpc>
                <a:spcPct val="100000"/>
              </a:lnSpc>
              <a:buNone/>
              <a:defRPr/>
            </a:lvl2pPr>
          </a:lstStyle>
          <a:p>
            <a:pPr lvl="0"/>
            <a:r>
              <a:rPr lang="en-US" dirty="0"/>
              <a:t>Conduct Effective One-on-One Counseling/Coaching</a:t>
            </a:r>
          </a:p>
        </p:txBody>
      </p:sp>
    </p:spTree>
    <p:extLst>
      <p:ext uri="{BB962C8B-B14F-4D97-AF65-F5344CB8AC3E}">
        <p14:creationId xmlns:p14="http://schemas.microsoft.com/office/powerpoint/2010/main" val="2072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gradFill>
          <a:gsLst>
            <a:gs pos="7000">
              <a:srgbClr val="DBDDEB"/>
            </a:gs>
            <a:gs pos="58968">
              <a:srgbClr val="BAC0D3"/>
            </a:gs>
            <a:gs pos="100000">
              <a:srgbClr val="919CB6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entagon 21">
            <a:extLst>
              <a:ext uri="{FF2B5EF4-FFF2-40B4-BE49-F238E27FC236}">
                <a16:creationId xmlns:a16="http://schemas.microsoft.com/office/drawing/2014/main" id="{969703C6-BD1E-5341-A63D-402F7C51ED7E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entagon 35">
            <a:extLst>
              <a:ext uri="{FF2B5EF4-FFF2-40B4-BE49-F238E27FC236}">
                <a16:creationId xmlns:a16="http://schemas.microsoft.com/office/drawing/2014/main" id="{02FE39A2-7CC1-B64D-8F59-54291CBE7901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2D55848B-8351-564B-9F83-D15D378892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851A4D0-65EB-7B4D-92B3-D5AA328DEC87}"/>
              </a:ext>
            </a:extLst>
          </p:cNvPr>
          <p:cNvCxnSpPr/>
          <p:nvPr userDrawn="1"/>
        </p:nvCxnSpPr>
        <p:spPr>
          <a:xfrm>
            <a:off x="510639" y="2596944"/>
            <a:ext cx="7164325" cy="0"/>
          </a:xfrm>
          <a:prstGeom prst="line">
            <a:avLst/>
          </a:prstGeom>
          <a:ln w="15875">
            <a:gradFill>
              <a:gsLst>
                <a:gs pos="8000">
                  <a:schemeClr val="bg1">
                    <a:alpha val="44031"/>
                  </a:schemeClr>
                </a:gs>
                <a:gs pos="42000">
                  <a:schemeClr val="bg2"/>
                </a:gs>
                <a:gs pos="100000">
                  <a:schemeClr val="bg1">
                    <a:alpha val="43921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11418ED-980C-DD46-8E0D-767355B35199}"/>
              </a:ext>
            </a:extLst>
          </p:cNvPr>
          <p:cNvCxnSpPr/>
          <p:nvPr userDrawn="1"/>
        </p:nvCxnSpPr>
        <p:spPr>
          <a:xfrm>
            <a:off x="510639" y="3376433"/>
            <a:ext cx="7164325" cy="0"/>
          </a:xfrm>
          <a:prstGeom prst="line">
            <a:avLst/>
          </a:prstGeom>
          <a:ln w="15875">
            <a:gradFill>
              <a:gsLst>
                <a:gs pos="8000">
                  <a:schemeClr val="bg1">
                    <a:alpha val="44031"/>
                  </a:schemeClr>
                </a:gs>
                <a:gs pos="42000">
                  <a:schemeClr val="bg2"/>
                </a:gs>
                <a:gs pos="100000">
                  <a:schemeClr val="bg1">
                    <a:alpha val="43921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B59785A-146D-C845-9F18-85B1BB74E451}"/>
              </a:ext>
            </a:extLst>
          </p:cNvPr>
          <p:cNvCxnSpPr/>
          <p:nvPr userDrawn="1"/>
        </p:nvCxnSpPr>
        <p:spPr>
          <a:xfrm>
            <a:off x="510639" y="4170912"/>
            <a:ext cx="7164325" cy="0"/>
          </a:xfrm>
          <a:prstGeom prst="line">
            <a:avLst/>
          </a:prstGeom>
          <a:ln w="15875">
            <a:gradFill>
              <a:gsLst>
                <a:gs pos="8000">
                  <a:schemeClr val="bg1">
                    <a:alpha val="44031"/>
                  </a:schemeClr>
                </a:gs>
                <a:gs pos="42000">
                  <a:schemeClr val="bg2"/>
                </a:gs>
                <a:gs pos="100000">
                  <a:schemeClr val="bg1">
                    <a:alpha val="43921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04B834-FF98-EC40-ACCB-942D13CBA7D8}"/>
              </a:ext>
            </a:extLst>
          </p:cNvPr>
          <p:cNvCxnSpPr/>
          <p:nvPr userDrawn="1"/>
        </p:nvCxnSpPr>
        <p:spPr>
          <a:xfrm>
            <a:off x="510639" y="4980381"/>
            <a:ext cx="7164325" cy="0"/>
          </a:xfrm>
          <a:prstGeom prst="line">
            <a:avLst/>
          </a:prstGeom>
          <a:ln w="15875">
            <a:gradFill>
              <a:gsLst>
                <a:gs pos="8000">
                  <a:schemeClr val="bg1">
                    <a:alpha val="44031"/>
                  </a:schemeClr>
                </a:gs>
                <a:gs pos="42000">
                  <a:schemeClr val="bg2"/>
                </a:gs>
                <a:gs pos="100000">
                  <a:schemeClr val="bg1">
                    <a:alpha val="43921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FC2FA8BF-D6C4-0848-A2C2-78F26B2A329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Course 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D321A-F319-A44B-8E17-F5A43C2DE2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0640" y="1866899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0873AF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1</a:t>
            </a:r>
            <a:endParaRPr lang="en-US" dirty="0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946AF0-1A86-F34F-AEBE-D2DF10A5E9A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4269" y="2708684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0873AF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2</a:t>
            </a:r>
            <a:endParaRPr lang="en-US" dirty="0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62614EFB-507A-0B43-87DE-1833505F45F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0639" y="3510644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0873AF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3</a:t>
            </a:r>
            <a:endParaRPr lang="en-US" dirty="0"/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C17F3873-F1E7-544B-B645-8857FD98A2D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0639" y="4303440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0873AF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4</a:t>
            </a:r>
            <a:endParaRPr lang="en-US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E2C304F-F517-2C45-97BD-596E4471DA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5300" y="5105400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0873AF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5</a:t>
            </a:r>
            <a:endParaRPr lang="en-US" dirty="0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EE906C6E-240F-064D-865C-3B4D5A9125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94893" y="1948063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1" i="0" spc="0" baseline="0">
                <a:solidFill>
                  <a:srgbClr val="013F70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Introduction to Financial Management</a:t>
            </a:r>
            <a:endParaRPr lang="en-US" dirty="0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7EC5B32-D8A7-0B46-A91B-6D127E4011D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4893" y="2759122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1" i="0" spc="0" baseline="0">
                <a:solidFill>
                  <a:srgbClr val="013F70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Referral Resources</a:t>
            </a:r>
            <a:endParaRPr lang="en-US" dirty="0"/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051CC583-EC91-284D-B39C-636C3CCED8E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000853" y="3515873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1" i="0" spc="0" baseline="0">
                <a:solidFill>
                  <a:srgbClr val="013F70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Touchpoint Day 1</a:t>
            </a:r>
            <a:endParaRPr lang="en-US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568006BD-D499-5E40-91FE-077802AF33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94893" y="4326932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1" i="0" spc="0" baseline="0">
                <a:solidFill>
                  <a:srgbClr val="013F70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Touchpoint Day 2</a:t>
            </a:r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4C55FFA0-3C40-3A43-B565-9232A4B0BB7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4893" y="5105400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1" i="0" spc="0" baseline="0">
                <a:solidFill>
                  <a:srgbClr val="013F70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Program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96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 userDrawn="1">
          <p15:clr>
            <a:srgbClr val="FBAE40"/>
          </p15:clr>
        </p15:guide>
        <p15:guide id="2" pos="5328" userDrawn="1">
          <p15:clr>
            <a:srgbClr val="FBAE40"/>
          </p15:clr>
        </p15:guide>
        <p15:guide id="3" pos="1248" userDrawn="1">
          <p15:clr>
            <a:srgbClr val="FBAE40"/>
          </p15:clr>
        </p15:guide>
        <p15:guide id="4" orient="horz" pos="271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gradFill>
          <a:gsLst>
            <a:gs pos="2000">
              <a:srgbClr val="013F70"/>
            </a:gs>
            <a:gs pos="57000">
              <a:srgbClr val="2E73AA"/>
            </a:gs>
            <a:gs pos="99000">
              <a:srgbClr val="DBDDEB"/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>
            <a:extLst>
              <a:ext uri="{FF2B5EF4-FFF2-40B4-BE49-F238E27FC236}">
                <a16:creationId xmlns:a16="http://schemas.microsoft.com/office/drawing/2014/main" id="{6FFD589D-5D22-6749-9D49-E1304FE0A3FA}"/>
              </a:ext>
            </a:extLst>
          </p:cNvPr>
          <p:cNvSpPr/>
          <p:nvPr userDrawn="1"/>
        </p:nvSpPr>
        <p:spPr>
          <a:xfrm>
            <a:off x="89101" y="267686"/>
            <a:ext cx="9381470" cy="747126"/>
          </a:xfrm>
          <a:prstGeom prst="homePlate">
            <a:avLst/>
          </a:prstGeom>
          <a:solidFill>
            <a:srgbClr val="2E73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C1D6A06F-E410-AE4E-A946-981649363194}"/>
              </a:ext>
            </a:extLst>
          </p:cNvPr>
          <p:cNvSpPr/>
          <p:nvPr userDrawn="1"/>
        </p:nvSpPr>
        <p:spPr>
          <a:xfrm>
            <a:off x="-91440" y="267686"/>
            <a:ext cx="9381470" cy="747126"/>
          </a:xfrm>
          <a:prstGeom prst="homePlate">
            <a:avLst/>
          </a:prstGeom>
          <a:solidFill>
            <a:srgbClr val="013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Logo&#10;&#10;Description automatically generated">
            <a:extLst>
              <a:ext uri="{FF2B5EF4-FFF2-40B4-BE49-F238E27FC236}">
                <a16:creationId xmlns:a16="http://schemas.microsoft.com/office/drawing/2014/main" id="{6971A221-1934-6349-89C7-BED4DC24BD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4226" y="62865"/>
            <a:ext cx="1742776" cy="990448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57922FF-FE9F-0946-9F08-F7E6C666A318}"/>
              </a:ext>
            </a:extLst>
          </p:cNvPr>
          <p:cNvCxnSpPr/>
          <p:nvPr userDrawn="1"/>
        </p:nvCxnSpPr>
        <p:spPr>
          <a:xfrm>
            <a:off x="510639" y="2617536"/>
            <a:ext cx="7164325" cy="0"/>
          </a:xfrm>
          <a:prstGeom prst="line">
            <a:avLst/>
          </a:prstGeom>
          <a:ln w="19050">
            <a:gradFill>
              <a:gsLst>
                <a:gs pos="8000">
                  <a:schemeClr val="bg1">
                    <a:alpha val="20000"/>
                  </a:schemeClr>
                </a:gs>
                <a:gs pos="42000">
                  <a:schemeClr val="bg2">
                    <a:alpha val="33000"/>
                  </a:schemeClr>
                </a:gs>
                <a:gs pos="100000">
                  <a:schemeClr val="bg1">
                    <a:alpha val="21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DE60667-4827-074A-AFB9-FA3828204902}"/>
              </a:ext>
            </a:extLst>
          </p:cNvPr>
          <p:cNvCxnSpPr/>
          <p:nvPr userDrawn="1"/>
        </p:nvCxnSpPr>
        <p:spPr>
          <a:xfrm>
            <a:off x="510639" y="3397025"/>
            <a:ext cx="7164325" cy="0"/>
          </a:xfrm>
          <a:prstGeom prst="line">
            <a:avLst/>
          </a:prstGeom>
          <a:ln w="19050">
            <a:gradFill>
              <a:gsLst>
                <a:gs pos="8000">
                  <a:schemeClr val="bg1">
                    <a:alpha val="20000"/>
                  </a:schemeClr>
                </a:gs>
                <a:gs pos="42000">
                  <a:schemeClr val="bg2">
                    <a:alpha val="33000"/>
                  </a:schemeClr>
                </a:gs>
                <a:gs pos="100000">
                  <a:schemeClr val="bg1">
                    <a:alpha val="21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F5EEA4-004F-1749-8038-5F4F17CA0385}"/>
              </a:ext>
            </a:extLst>
          </p:cNvPr>
          <p:cNvCxnSpPr/>
          <p:nvPr userDrawn="1"/>
        </p:nvCxnSpPr>
        <p:spPr>
          <a:xfrm>
            <a:off x="510639" y="4191504"/>
            <a:ext cx="7164325" cy="0"/>
          </a:xfrm>
          <a:prstGeom prst="line">
            <a:avLst/>
          </a:prstGeom>
          <a:ln w="19050">
            <a:gradFill>
              <a:gsLst>
                <a:gs pos="8000">
                  <a:schemeClr val="bg1">
                    <a:alpha val="20000"/>
                  </a:schemeClr>
                </a:gs>
                <a:gs pos="42000">
                  <a:schemeClr val="bg2">
                    <a:alpha val="33000"/>
                  </a:schemeClr>
                </a:gs>
                <a:gs pos="100000">
                  <a:schemeClr val="bg1">
                    <a:alpha val="21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4EF5588-C1C7-0546-978B-4F30A8B3C5BD}"/>
              </a:ext>
            </a:extLst>
          </p:cNvPr>
          <p:cNvCxnSpPr/>
          <p:nvPr userDrawn="1"/>
        </p:nvCxnSpPr>
        <p:spPr>
          <a:xfrm>
            <a:off x="510639" y="5000973"/>
            <a:ext cx="7164325" cy="0"/>
          </a:xfrm>
          <a:prstGeom prst="line">
            <a:avLst/>
          </a:prstGeom>
          <a:ln w="19050">
            <a:gradFill>
              <a:gsLst>
                <a:gs pos="8000">
                  <a:schemeClr val="bg1">
                    <a:alpha val="20000"/>
                  </a:schemeClr>
                </a:gs>
                <a:gs pos="42000">
                  <a:schemeClr val="bg2">
                    <a:alpha val="33000"/>
                  </a:schemeClr>
                </a:gs>
                <a:gs pos="100000">
                  <a:schemeClr val="bg1">
                    <a:alpha val="21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D39E90DD-85B8-4148-86C6-91D61D78EFC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4269" y="267686"/>
            <a:ext cx="6105132" cy="7471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600" b="1" spc="50" baseline="0">
                <a:solidFill>
                  <a:srgbClr val="DBDDEB"/>
                </a:solidFill>
              </a:defRPr>
            </a:lvl1pPr>
          </a:lstStyle>
          <a:p>
            <a:pPr lvl="0"/>
            <a:r>
              <a:rPr lang="en-US" dirty="0"/>
              <a:t>Student Manual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B12EDD2-9545-0548-8BD3-7689D7384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0640" y="1866899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DBDDEB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1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3682204-BB69-1340-B091-1CD0C67A0D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4269" y="2708684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DBDDEB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2</a:t>
            </a:r>
            <a:endParaRPr lang="en-US" dirty="0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0A1FCB2A-D201-2D4E-8922-9AF268D631D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0639" y="3510644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DBDDEB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3</a:t>
            </a:r>
            <a:endParaRPr lang="en-US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52BA36EF-7E7C-454E-B571-EDAF9BE278B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0639" y="4303440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DBDDEB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4</a:t>
            </a:r>
            <a:endParaRPr lang="en-US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6515F512-75B7-E24A-B05C-87A400983F8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5300" y="5105400"/>
            <a:ext cx="1373178" cy="57099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b="1" i="0" spc="-50" baseline="0">
                <a:solidFill>
                  <a:srgbClr val="DBDDEB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Day 5</a:t>
            </a:r>
            <a:endParaRPr lang="en-US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C2296A79-2EA1-6042-AFF5-AA0CEB43E8E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94893" y="1948063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Introduction to Financial Management</a:t>
            </a:r>
            <a:endParaRPr lang="en-US" dirty="0"/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94036296-A212-DC40-A385-FB6BB596984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94893" y="2759122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Referral Resources</a:t>
            </a:r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F0C509FD-858F-584F-8FCC-C1B5EFECDE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000853" y="3515873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Touchpoint Day 1</a:t>
            </a:r>
            <a:endParaRPr lang="en-US" dirty="0"/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32F49382-EA47-8C45-A24E-22D127DC587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94893" y="4326932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Touchpoint Day 2</a:t>
            </a:r>
            <a:endParaRPr lang="en-US" dirty="0"/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E69267A3-C5FD-6146-A742-E2C9F0B35D2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4893" y="5105400"/>
            <a:ext cx="6463307" cy="485114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600" b="0" i="0" spc="0" baseline="0">
                <a:solidFill>
                  <a:schemeClr val="bg2"/>
                </a:solidFill>
              </a:defRPr>
            </a:lvl1pPr>
            <a:lvl2pPr algn="just">
              <a:defRPr i="1"/>
            </a:lvl2pPr>
            <a:lvl3pPr algn="just">
              <a:defRPr i="1"/>
            </a:lvl3pPr>
            <a:lvl4pPr algn="just">
              <a:defRPr i="1"/>
            </a:lvl4pPr>
            <a:lvl5pPr algn="just">
              <a:defRPr i="1"/>
            </a:lvl5pPr>
          </a:lstStyle>
          <a:p>
            <a:pPr lvl="0"/>
            <a:r>
              <a:rPr lang="en-US" i="0" dirty="0"/>
              <a:t>Program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8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666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672" r:id="rId2"/>
    <p:sldLayoutId id="2147483752" r:id="rId3"/>
    <p:sldLayoutId id="2147483747" r:id="rId4"/>
    <p:sldLayoutId id="2147483748" r:id="rId5"/>
    <p:sldLayoutId id="2147483742" r:id="rId6"/>
    <p:sldLayoutId id="2147483745" r:id="rId7"/>
    <p:sldLayoutId id="2147483743" r:id="rId8"/>
    <p:sldLayoutId id="2147483736" r:id="rId9"/>
    <p:sldLayoutId id="2147483744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7" Type="http://schemas.openxmlformats.org/officeDocument/2006/relationships/image" Target="../media/image23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7" Type="http://schemas.openxmlformats.org/officeDocument/2006/relationships/image" Target="../media/image39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8.png"/><Relationship Id="rId5" Type="http://schemas.openxmlformats.org/officeDocument/2006/relationships/image" Target="../media/image37.sv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29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7" Type="http://schemas.openxmlformats.org/officeDocument/2006/relationships/image" Target="../media/image23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7" Type="http://schemas.openxmlformats.org/officeDocument/2006/relationships/image" Target="../media/image29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9876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3E8F5E-FC6A-4382-A084-E3C51E539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4269" y="267686"/>
            <a:ext cx="7826712" cy="747125"/>
          </a:xfrm>
        </p:spPr>
        <p:txBody>
          <a:bodyPr/>
          <a:lstStyle/>
          <a:p>
            <a:r>
              <a:rPr lang="en-US" dirty="0"/>
              <a:t>Step 5: Adjust Your Cash Flow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B5F17E8-8A7B-403F-9CE2-080CD553CFD1}"/>
              </a:ext>
            </a:extLst>
          </p:cNvPr>
          <p:cNvSpPr txBox="1">
            <a:spLocks/>
          </p:cNvSpPr>
          <p:nvPr/>
        </p:nvSpPr>
        <p:spPr>
          <a:xfrm>
            <a:off x="3890185" y="5070437"/>
            <a:ext cx="5497073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TAKE ACTION</a:t>
            </a:r>
          </a:p>
          <a:p>
            <a:r>
              <a:rPr lang="en-US" sz="1800" b="0" dirty="0">
                <a:solidFill>
                  <a:srgbClr val="012F54"/>
                </a:solidFill>
              </a:rPr>
              <a:t>Complete the RIGHT column of the Spending Plan Worksheet in your workbook</a:t>
            </a:r>
            <a:endParaRPr lang="en-US" sz="1800" dirty="0">
              <a:solidFill>
                <a:srgbClr val="012F54"/>
              </a:solidFill>
            </a:endParaRPr>
          </a:p>
          <a:p>
            <a:endParaRPr lang="en-US" dirty="0">
              <a:solidFill>
                <a:srgbClr val="012F54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D9B105-EBE2-4E5A-9624-7E4757E6F549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26E5CEE-E366-4BAA-AD38-70121E47FE43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rgbClr val="012F54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C956A3-1B52-410B-ABEB-C58AC3407248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7 &amp; 11</a:t>
              </a:r>
            </a:p>
          </p:txBody>
        </p:sp>
      </p:grpSp>
      <p:pic>
        <p:nvPicPr>
          <p:cNvPr id="17" name="Graphic 16" descr="Scribble outline">
            <a:extLst>
              <a:ext uri="{FF2B5EF4-FFF2-40B4-BE49-F238E27FC236}">
                <a16:creationId xmlns:a16="http://schemas.microsoft.com/office/drawing/2014/main" id="{2DDB8D83-29CC-4EA1-AB79-18F8CB08E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268507" y="4948425"/>
            <a:ext cx="1287369" cy="1287369"/>
          </a:xfrm>
          <a:prstGeom prst="rect">
            <a:avLst/>
          </a:prstGeom>
        </p:spPr>
      </p:pic>
      <p:pic>
        <p:nvPicPr>
          <p:cNvPr id="19" name="Graphic 18" descr="Film strip outline">
            <a:extLst>
              <a:ext uri="{FF2B5EF4-FFF2-40B4-BE49-F238E27FC236}">
                <a16:creationId xmlns:a16="http://schemas.microsoft.com/office/drawing/2014/main" id="{33E0DA19-AE4B-CB4E-A9F7-5C11397AFF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pic>
        <p:nvPicPr>
          <p:cNvPr id="20" name="Graphic 19" descr="Customer review outline">
            <a:extLst>
              <a:ext uri="{FF2B5EF4-FFF2-40B4-BE49-F238E27FC236}">
                <a16:creationId xmlns:a16="http://schemas.microsoft.com/office/drawing/2014/main" id="{645AF55D-728B-A543-ADAC-019FD96406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326013" y="3092958"/>
            <a:ext cx="1287369" cy="1287369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7ACC949-D988-7341-837E-FDAEC614E370}"/>
              </a:ext>
            </a:extLst>
          </p:cNvPr>
          <p:cNvSpPr txBox="1">
            <a:spLocks/>
          </p:cNvSpPr>
          <p:nvPr/>
        </p:nvSpPr>
        <p:spPr>
          <a:xfrm>
            <a:off x="3890185" y="1591715"/>
            <a:ext cx="5214049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12F54"/>
                </a:solidFill>
              </a:rPr>
              <a:t>WATCH AND LEARN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12F54"/>
                </a:solidFill>
              </a:rPr>
              <a:t>VIEW VIDEO | Step 5: Adjust Your Cash Flow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E9199B8B-4B2E-E24B-89E3-314D701DB9C8}"/>
              </a:ext>
            </a:extLst>
          </p:cNvPr>
          <p:cNvSpPr txBox="1">
            <a:spLocks/>
          </p:cNvSpPr>
          <p:nvPr/>
        </p:nvSpPr>
        <p:spPr>
          <a:xfrm>
            <a:off x="3903247" y="2884935"/>
            <a:ext cx="6142546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DISCUSS KEY POINTS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solidFill>
                  <a:srgbClr val="012F54"/>
                </a:solidFill>
              </a:rPr>
              <a:t>Determine how much extra cash you’ll need to pay down your debt.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solidFill>
                  <a:srgbClr val="012F54"/>
                </a:solidFill>
              </a:rPr>
              <a:t>Decide where the extra money is going to come from.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solidFill>
                  <a:srgbClr val="012F54"/>
                </a:solidFill>
              </a:rPr>
              <a:t>If cutting expenses is your plan, target variable expenses first.</a:t>
            </a:r>
          </a:p>
          <a:p>
            <a:endParaRPr lang="en-US" dirty="0">
              <a:solidFill>
                <a:srgbClr val="012F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9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3E8F5E-FC6A-4382-A084-E3C51E539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Step 6: Pay It Down!</a:t>
            </a:r>
          </a:p>
        </p:txBody>
      </p:sp>
      <p:pic>
        <p:nvPicPr>
          <p:cNvPr id="6" name="Graphic 5" descr="Film strip outline">
            <a:extLst>
              <a:ext uri="{FF2B5EF4-FFF2-40B4-BE49-F238E27FC236}">
                <a16:creationId xmlns:a16="http://schemas.microsoft.com/office/drawing/2014/main" id="{4B6433C2-F06C-4B17-A0C2-AD4C11223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85BA8C8-D5F1-41D8-891C-FFB803996ADF}"/>
              </a:ext>
            </a:extLst>
          </p:cNvPr>
          <p:cNvSpPr txBox="1">
            <a:spLocks/>
          </p:cNvSpPr>
          <p:nvPr/>
        </p:nvSpPr>
        <p:spPr>
          <a:xfrm>
            <a:off x="3903247" y="2735044"/>
            <a:ext cx="6518710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DISCUSS KEY POINTS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Avalanche</a:t>
            </a:r>
            <a:r>
              <a:rPr lang="en-US" sz="18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Method</a:t>
            </a: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prioritizes applying </a:t>
            </a:r>
            <a:r>
              <a:rPr lang="en-US" sz="1800" b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extra d</a:t>
            </a: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ollars to the highest interest rate debt first, while paying minimums on </a:t>
            </a:r>
            <a:r>
              <a:rPr lang="en-US" sz="1800" b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others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Snowball</a:t>
            </a:r>
            <a:r>
              <a:rPr lang="en-US" sz="18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Method</a:t>
            </a: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prioritizes applying extra dollars to the lowest balance debt first, while paying minimums on </a:t>
            </a:r>
            <a:r>
              <a:rPr lang="en-US" sz="1800" b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others</a:t>
            </a:r>
          </a:p>
          <a:p>
            <a:r>
              <a:rPr lang="en-US" sz="1800" b="0" dirty="0">
                <a:solidFill>
                  <a:srgbClr val="DBDDEB"/>
                </a:solidFill>
              </a:rPr>
              <a:t> </a:t>
            </a:r>
            <a:endParaRPr lang="en-US" dirty="0">
              <a:solidFill>
                <a:srgbClr val="DBDDEB"/>
              </a:solidFill>
            </a:endParaRPr>
          </a:p>
        </p:txBody>
      </p:sp>
      <p:pic>
        <p:nvPicPr>
          <p:cNvPr id="8" name="Graphic 7" descr="Handshake outline">
            <a:extLst>
              <a:ext uri="{FF2B5EF4-FFF2-40B4-BE49-F238E27FC236}">
                <a16:creationId xmlns:a16="http://schemas.microsoft.com/office/drawing/2014/main" id="{0E30E3E6-F84C-40D1-BD1B-1FE603C859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 flipH="1">
            <a:off x="2226788" y="5025322"/>
            <a:ext cx="1485037" cy="1485037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58F6D37-A973-47BC-B4E9-02D51ADD6BBC}"/>
              </a:ext>
            </a:extLst>
          </p:cNvPr>
          <p:cNvSpPr txBox="1">
            <a:spLocks/>
          </p:cNvSpPr>
          <p:nvPr/>
        </p:nvSpPr>
        <p:spPr>
          <a:xfrm>
            <a:off x="3903246" y="5189458"/>
            <a:ext cx="6949811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COMMIT TO ACTION</a:t>
            </a:r>
          </a:p>
          <a:p>
            <a:r>
              <a:rPr lang="en-US" sz="1800" b="0" dirty="0">
                <a:solidFill>
                  <a:srgbClr val="DBDDEB"/>
                </a:solidFill>
              </a:rPr>
              <a:t>Complete the Debt Destroyer Tool and commit to a plan to destroy your debt</a:t>
            </a:r>
            <a:endParaRPr lang="en-US" b="0" dirty="0">
              <a:solidFill>
                <a:srgbClr val="DBDDEB"/>
              </a:solidFill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090EA23-7825-4E85-A071-739E375A2A6B}"/>
              </a:ext>
            </a:extLst>
          </p:cNvPr>
          <p:cNvSpPr txBox="1">
            <a:spLocks/>
          </p:cNvSpPr>
          <p:nvPr/>
        </p:nvSpPr>
        <p:spPr>
          <a:xfrm>
            <a:off x="3903247" y="1649627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DBDDEB"/>
                </a:solidFill>
              </a:rPr>
              <a:t>WATCH AND LEARN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DBDDEB"/>
                </a:solidFill>
              </a:rPr>
              <a:t>VIEW VIDEO | Step 6: Pay it Down!</a:t>
            </a:r>
          </a:p>
        </p:txBody>
      </p:sp>
      <p:pic>
        <p:nvPicPr>
          <p:cNvPr id="11" name="Graphic 10" descr="Table outline">
            <a:extLst>
              <a:ext uri="{FF2B5EF4-FFF2-40B4-BE49-F238E27FC236}">
                <a16:creationId xmlns:a16="http://schemas.microsoft.com/office/drawing/2014/main" id="{44ADE40B-F1DA-4A0D-9B5D-57183BA3BE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127869" y="2986605"/>
            <a:ext cx="1695270" cy="169527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E059786-7EE7-48CD-8713-C6EBC553E20A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866D591-6301-41D3-BB9F-4C3942451BFC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rgbClr val="012F54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1ACC82-D405-420A-90D5-FD5666447310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6484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526976-4814-4E68-BF44-C8D49F482C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Question and Answer Session</a:t>
            </a:r>
          </a:p>
        </p:txBody>
      </p:sp>
    </p:spTree>
    <p:extLst>
      <p:ext uri="{BB962C8B-B14F-4D97-AF65-F5344CB8AC3E}">
        <p14:creationId xmlns:p14="http://schemas.microsoft.com/office/powerpoint/2010/main" val="4078885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BED163-EA3B-403E-AFE6-7C3BD5DB84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939606-5B92-4F11-939B-7FA992603DF9}"/>
              </a:ext>
            </a:extLst>
          </p:cNvPr>
          <p:cNvSpPr txBox="1"/>
          <p:nvPr/>
        </p:nvSpPr>
        <p:spPr>
          <a:xfrm>
            <a:off x="1024760" y="2102676"/>
            <a:ext cx="9865270" cy="3454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lnSpc>
                <a:spcPct val="115000"/>
              </a:lnSpc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Revisit your motivations </a:t>
            </a:r>
          </a:p>
          <a:p>
            <a:pPr lvl="2">
              <a:lnSpc>
                <a:spcPct val="115000"/>
              </a:lnSpc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implementing your SERE plans to evade, resist and escape new debt </a:t>
            </a:r>
          </a:p>
          <a:p>
            <a:pPr lvl="2">
              <a:lnSpc>
                <a:spcPct val="115000"/>
              </a:lnSpc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your $1,000 safety net </a:t>
            </a:r>
          </a:p>
          <a:p>
            <a:pPr lvl="2">
              <a:lnSpc>
                <a:spcPct val="115000"/>
              </a:lnSpc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creditors </a:t>
            </a:r>
          </a:p>
          <a:p>
            <a:pPr lvl="2">
              <a:lnSpc>
                <a:spcPct val="115000"/>
              </a:lnSpc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your new spending plan</a:t>
            </a:r>
          </a:p>
          <a:p>
            <a:pPr lvl="2">
              <a:lnSpc>
                <a:spcPct val="115000"/>
              </a:lnSpc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an accountability partner </a:t>
            </a:r>
          </a:p>
          <a:p>
            <a:pPr lvl="2">
              <a:lnSpc>
                <a:spcPct val="115000"/>
              </a:lnSpc>
              <a:spcAft>
                <a:spcPts val="600"/>
              </a:spcAft>
            </a:pPr>
            <a:r>
              <a:rPr lang="en-US" sz="2400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Debt Destroyer calendar reminders</a:t>
            </a:r>
          </a:p>
        </p:txBody>
      </p:sp>
      <p:sp>
        <p:nvSpPr>
          <p:cNvPr id="5" name="Chevron 40">
            <a:extLst>
              <a:ext uri="{FF2B5EF4-FFF2-40B4-BE49-F238E27FC236}">
                <a16:creationId xmlns:a16="http://schemas.microsoft.com/office/drawing/2014/main" id="{A01E3ACE-C9E7-4E50-AE63-685799314FB4}"/>
              </a:ext>
            </a:extLst>
          </p:cNvPr>
          <p:cNvSpPr/>
          <p:nvPr/>
        </p:nvSpPr>
        <p:spPr>
          <a:xfrm>
            <a:off x="1706493" y="2659167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6" name="Chevron 40">
            <a:extLst>
              <a:ext uri="{FF2B5EF4-FFF2-40B4-BE49-F238E27FC236}">
                <a16:creationId xmlns:a16="http://schemas.microsoft.com/office/drawing/2014/main" id="{572E644D-04DE-4E95-98EB-41F768381DA2}"/>
              </a:ext>
            </a:extLst>
          </p:cNvPr>
          <p:cNvSpPr/>
          <p:nvPr/>
        </p:nvSpPr>
        <p:spPr>
          <a:xfrm>
            <a:off x="1706493" y="2239935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7" name="Chevron 40">
            <a:extLst>
              <a:ext uri="{FF2B5EF4-FFF2-40B4-BE49-F238E27FC236}">
                <a16:creationId xmlns:a16="http://schemas.microsoft.com/office/drawing/2014/main" id="{02587109-A062-426C-9B36-551AF500A123}"/>
              </a:ext>
            </a:extLst>
          </p:cNvPr>
          <p:cNvSpPr/>
          <p:nvPr/>
        </p:nvSpPr>
        <p:spPr>
          <a:xfrm>
            <a:off x="1706493" y="3486125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8" name="Chevron 40">
            <a:extLst>
              <a:ext uri="{FF2B5EF4-FFF2-40B4-BE49-F238E27FC236}">
                <a16:creationId xmlns:a16="http://schemas.microsoft.com/office/drawing/2014/main" id="{1883AAAE-5E44-4A91-9186-C56541E85D4B}"/>
              </a:ext>
            </a:extLst>
          </p:cNvPr>
          <p:cNvSpPr/>
          <p:nvPr/>
        </p:nvSpPr>
        <p:spPr>
          <a:xfrm>
            <a:off x="1706493" y="3924969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9" name="Chevron 40">
            <a:extLst>
              <a:ext uri="{FF2B5EF4-FFF2-40B4-BE49-F238E27FC236}">
                <a16:creationId xmlns:a16="http://schemas.microsoft.com/office/drawing/2014/main" id="{DA1E23F5-2CCE-4C8A-BDCA-94F496231EDC}"/>
              </a:ext>
            </a:extLst>
          </p:cNvPr>
          <p:cNvSpPr/>
          <p:nvPr/>
        </p:nvSpPr>
        <p:spPr>
          <a:xfrm>
            <a:off x="1706493" y="4355930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0" name="Chevron 40">
            <a:extLst>
              <a:ext uri="{FF2B5EF4-FFF2-40B4-BE49-F238E27FC236}">
                <a16:creationId xmlns:a16="http://schemas.microsoft.com/office/drawing/2014/main" id="{7B65003D-724E-4995-898B-7CA85E87AEE9}"/>
              </a:ext>
            </a:extLst>
          </p:cNvPr>
          <p:cNvSpPr/>
          <p:nvPr/>
        </p:nvSpPr>
        <p:spPr>
          <a:xfrm>
            <a:off x="1706493" y="4747058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1" name="Chevron 40">
            <a:extLst>
              <a:ext uri="{FF2B5EF4-FFF2-40B4-BE49-F238E27FC236}">
                <a16:creationId xmlns:a16="http://schemas.microsoft.com/office/drawing/2014/main" id="{DBAD14D9-004D-42DC-87F8-A69FA272A9A3}"/>
              </a:ext>
            </a:extLst>
          </p:cNvPr>
          <p:cNvSpPr/>
          <p:nvPr/>
        </p:nvSpPr>
        <p:spPr>
          <a:xfrm>
            <a:off x="1706493" y="5181961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B0DA78-2866-47B1-97AC-ED7E01758207}"/>
              </a:ext>
            </a:extLst>
          </p:cNvPr>
          <p:cNvSpPr txBox="1"/>
          <p:nvPr/>
        </p:nvSpPr>
        <p:spPr>
          <a:xfrm>
            <a:off x="7981293" y="7334504"/>
            <a:ext cx="6140668" cy="702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a few tips to help you succeed on your journey.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899B2A-4931-482A-AE64-0EDCA5B04CB2}"/>
              </a:ext>
            </a:extLst>
          </p:cNvPr>
          <p:cNvSpPr txBox="1"/>
          <p:nvPr/>
        </p:nvSpPr>
        <p:spPr>
          <a:xfrm>
            <a:off x="524269" y="1422812"/>
            <a:ext cx="8801034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spc="2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a few tips to help you succeed on your journey. </a:t>
            </a:r>
          </a:p>
        </p:txBody>
      </p:sp>
    </p:spTree>
    <p:extLst>
      <p:ext uri="{BB962C8B-B14F-4D97-AF65-F5344CB8AC3E}">
        <p14:creationId xmlns:p14="http://schemas.microsoft.com/office/powerpoint/2010/main" val="1505805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24DC71-74F5-45FB-BD74-31524F1274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4268" y="247952"/>
            <a:ext cx="8701961" cy="747125"/>
          </a:xfrm>
        </p:spPr>
        <p:txBody>
          <a:bodyPr/>
          <a:lstStyle/>
          <a:p>
            <a:r>
              <a:rPr lang="en-US" dirty="0"/>
              <a:t>Congratulations!</a:t>
            </a:r>
          </a:p>
        </p:txBody>
      </p:sp>
    </p:spTree>
    <p:extLst>
      <p:ext uri="{BB962C8B-B14F-4D97-AF65-F5344CB8AC3E}">
        <p14:creationId xmlns:p14="http://schemas.microsoft.com/office/powerpoint/2010/main" val="137605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B5D6774-34E2-4B98-ABBA-82AB9A59F9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Welcome to the Workshop!</a:t>
            </a:r>
          </a:p>
        </p:txBody>
      </p:sp>
      <p:pic>
        <p:nvPicPr>
          <p:cNvPr id="4" name="Graphic 3" descr="Tools outline">
            <a:extLst>
              <a:ext uri="{FF2B5EF4-FFF2-40B4-BE49-F238E27FC236}">
                <a16:creationId xmlns:a16="http://schemas.microsoft.com/office/drawing/2014/main" id="{2CA28B87-DB5F-425A-90A5-0C3F3C471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1AC42C0-D1B7-4CF8-94CF-749027041751}"/>
              </a:ext>
            </a:extLst>
          </p:cNvPr>
          <p:cNvSpPr txBox="1">
            <a:spLocks/>
          </p:cNvSpPr>
          <p:nvPr/>
        </p:nvSpPr>
        <p:spPr>
          <a:xfrm>
            <a:off x="3935052" y="1499180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12F54"/>
                </a:solidFill>
              </a:rPr>
              <a:t>TOOLS AND RESOURCES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12F54"/>
                </a:solidFill>
              </a:rPr>
              <a:t>Participant Workbook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12F54"/>
                </a:solidFill>
              </a:rPr>
              <a:t>Debt Destroyer Tool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5378E5D-9129-4C29-9488-34623272334B}"/>
              </a:ext>
            </a:extLst>
          </p:cNvPr>
          <p:cNvSpPr txBox="1">
            <a:spLocks/>
          </p:cNvSpPr>
          <p:nvPr/>
        </p:nvSpPr>
        <p:spPr>
          <a:xfrm>
            <a:off x="3903247" y="3321836"/>
            <a:ext cx="4747772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WORKSHOP LENGTH</a:t>
            </a:r>
          </a:p>
          <a:p>
            <a:r>
              <a:rPr lang="en-US" sz="1800" b="0" dirty="0">
                <a:solidFill>
                  <a:srgbClr val="012F54"/>
                </a:solidFill>
              </a:rPr>
              <a:t>120 Minutes</a:t>
            </a:r>
            <a:endParaRPr lang="en-US" b="0" dirty="0">
              <a:solidFill>
                <a:srgbClr val="012F54"/>
              </a:solidFill>
            </a:endParaRPr>
          </a:p>
        </p:txBody>
      </p:sp>
      <p:pic>
        <p:nvPicPr>
          <p:cNvPr id="8" name="Graphic 7" descr="Clipboard Mixed outline">
            <a:extLst>
              <a:ext uri="{FF2B5EF4-FFF2-40B4-BE49-F238E27FC236}">
                <a16:creationId xmlns:a16="http://schemas.microsoft.com/office/drawing/2014/main" id="{22F80FE3-FDBC-4183-BDBD-7B87B65165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326013" y="4792091"/>
            <a:ext cx="1287369" cy="1287369"/>
          </a:xfrm>
          <a:prstGeom prst="rect">
            <a:avLst/>
          </a:prstGeom>
        </p:spPr>
      </p:pic>
      <p:pic>
        <p:nvPicPr>
          <p:cNvPr id="34" name="Graphic 33" descr="Clock outline">
            <a:extLst>
              <a:ext uri="{FF2B5EF4-FFF2-40B4-BE49-F238E27FC236}">
                <a16:creationId xmlns:a16="http://schemas.microsoft.com/office/drawing/2014/main" id="{97B513B6-9266-4259-A2D8-4599B98396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2326013" y="3119883"/>
            <a:ext cx="1287369" cy="1287369"/>
          </a:xfrm>
          <a:prstGeom prst="rect">
            <a:avLst/>
          </a:prstGeom>
        </p:spPr>
      </p:pic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C523A50-5634-450B-98D3-78638D1C715E}"/>
              </a:ext>
            </a:extLst>
          </p:cNvPr>
          <p:cNvSpPr txBox="1">
            <a:spLocks/>
          </p:cNvSpPr>
          <p:nvPr/>
        </p:nvSpPr>
        <p:spPr>
          <a:xfrm>
            <a:off x="3903247" y="5008349"/>
            <a:ext cx="5805296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ADMINISTRATIVE</a:t>
            </a:r>
          </a:p>
          <a:p>
            <a:r>
              <a:rPr lang="en-US" sz="1800" dirty="0">
                <a:solidFill>
                  <a:srgbClr val="012F54"/>
                </a:solidFill>
              </a:rPr>
              <a:t>REVIEW </a:t>
            </a:r>
            <a:r>
              <a:rPr lang="en-US" sz="1800" b="0" dirty="0">
                <a:solidFill>
                  <a:srgbClr val="012F54"/>
                </a:solidFill>
              </a:rPr>
              <a:t>workshop expectations and facility locations</a:t>
            </a:r>
          </a:p>
        </p:txBody>
      </p:sp>
    </p:spTree>
    <p:extLst>
      <p:ext uri="{BB962C8B-B14F-4D97-AF65-F5344CB8AC3E}">
        <p14:creationId xmlns:p14="http://schemas.microsoft.com/office/powerpoint/2010/main" val="247415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34FD5F-39B1-40DE-9F88-FA00EE25653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3272B-B2A7-4320-BEF1-07DC7495421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97564" y="1238607"/>
            <a:ext cx="9906214" cy="203993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DBDDEB"/>
                </a:solidFill>
              </a:rPr>
              <a:t>The Debt Destroyer Workshop consists of six steps, each including an instructional video and related activities you will complete. The steps are:</a:t>
            </a:r>
          </a:p>
          <a:p>
            <a:pPr marL="0" indent="0">
              <a:buNone/>
            </a:pPr>
            <a:endParaRPr lang="en-US" sz="2400" dirty="0">
              <a:solidFill>
                <a:srgbClr val="DBDDEB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D35C94-7B8D-4C19-B557-0BE81B0DD3C9}"/>
              </a:ext>
            </a:extLst>
          </p:cNvPr>
          <p:cNvSpPr txBox="1"/>
          <p:nvPr/>
        </p:nvSpPr>
        <p:spPr>
          <a:xfrm>
            <a:off x="1688222" y="2809858"/>
            <a:ext cx="4539746" cy="3467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DBDDEB"/>
                </a:solidFill>
              </a:rPr>
              <a:t>Step 1: Stop the Bleeding</a:t>
            </a:r>
          </a:p>
          <a:p>
            <a:pPr>
              <a:lnSpc>
                <a:spcPts val="2000"/>
              </a:lnSpc>
            </a:pPr>
            <a:endParaRPr lang="en-US" sz="2400" dirty="0">
              <a:solidFill>
                <a:srgbClr val="DBDDEB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DBDDEB"/>
                </a:solidFill>
              </a:rPr>
              <a:t>Step 2: Build a Safety Net</a:t>
            </a:r>
          </a:p>
          <a:p>
            <a:pPr>
              <a:lnSpc>
                <a:spcPts val="2000"/>
              </a:lnSpc>
            </a:pPr>
            <a:endParaRPr lang="en-US" sz="2400" dirty="0">
              <a:solidFill>
                <a:srgbClr val="DBDDEB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DBDDEB"/>
                </a:solidFill>
              </a:rPr>
              <a:t>Step 3: Confront Your Debt</a:t>
            </a:r>
          </a:p>
          <a:p>
            <a:pPr>
              <a:lnSpc>
                <a:spcPts val="2000"/>
              </a:lnSpc>
            </a:pPr>
            <a:endParaRPr lang="en-US" sz="2400" dirty="0">
              <a:solidFill>
                <a:srgbClr val="DBDDEB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DBDDEB"/>
                </a:solidFill>
              </a:rPr>
              <a:t>Step 4: Know Your Cash Flow</a:t>
            </a:r>
          </a:p>
          <a:p>
            <a:pPr>
              <a:lnSpc>
                <a:spcPts val="2000"/>
              </a:lnSpc>
            </a:pPr>
            <a:endParaRPr lang="en-US" sz="2400" dirty="0">
              <a:solidFill>
                <a:srgbClr val="DBDDEB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DBDDEB"/>
                </a:solidFill>
              </a:rPr>
              <a:t>Step 5: Adjust Your Cash Flow</a:t>
            </a:r>
          </a:p>
          <a:p>
            <a:pPr>
              <a:lnSpc>
                <a:spcPts val="2000"/>
              </a:lnSpc>
            </a:pPr>
            <a:endParaRPr lang="en-US" sz="2400" dirty="0">
              <a:solidFill>
                <a:srgbClr val="DBDDEB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rgbClr val="DBDDEB"/>
                </a:solidFill>
              </a:rPr>
              <a:t>Step 6: Pay it Down!</a:t>
            </a:r>
          </a:p>
          <a:p>
            <a:endParaRPr lang="en-US" sz="1800" dirty="0">
              <a:solidFill>
                <a:srgbClr val="DBDDEB"/>
              </a:solidFill>
            </a:endParaRPr>
          </a:p>
          <a:p>
            <a:endParaRPr lang="en-US" dirty="0"/>
          </a:p>
        </p:txBody>
      </p:sp>
      <p:sp>
        <p:nvSpPr>
          <p:cNvPr id="7" name="Chevron 40">
            <a:extLst>
              <a:ext uri="{FF2B5EF4-FFF2-40B4-BE49-F238E27FC236}">
                <a16:creationId xmlns:a16="http://schemas.microsoft.com/office/drawing/2014/main" id="{B54BA79A-0625-45E7-8F04-2A66292DA27E}"/>
              </a:ext>
            </a:extLst>
          </p:cNvPr>
          <p:cNvSpPr/>
          <p:nvPr/>
        </p:nvSpPr>
        <p:spPr>
          <a:xfrm>
            <a:off x="1397738" y="3322630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8" name="Chevron 40">
            <a:extLst>
              <a:ext uri="{FF2B5EF4-FFF2-40B4-BE49-F238E27FC236}">
                <a16:creationId xmlns:a16="http://schemas.microsoft.com/office/drawing/2014/main" id="{3203203F-499E-48FB-B7BA-FC5838E65953}"/>
              </a:ext>
            </a:extLst>
          </p:cNvPr>
          <p:cNvSpPr/>
          <p:nvPr/>
        </p:nvSpPr>
        <p:spPr>
          <a:xfrm>
            <a:off x="1397738" y="3852020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9" name="Chevron 40">
            <a:extLst>
              <a:ext uri="{FF2B5EF4-FFF2-40B4-BE49-F238E27FC236}">
                <a16:creationId xmlns:a16="http://schemas.microsoft.com/office/drawing/2014/main" id="{FF72C940-F509-482F-9F59-891F4312B219}"/>
              </a:ext>
            </a:extLst>
          </p:cNvPr>
          <p:cNvSpPr/>
          <p:nvPr/>
        </p:nvSpPr>
        <p:spPr>
          <a:xfrm>
            <a:off x="1397738" y="4348466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0" name="Chevron 40">
            <a:extLst>
              <a:ext uri="{FF2B5EF4-FFF2-40B4-BE49-F238E27FC236}">
                <a16:creationId xmlns:a16="http://schemas.microsoft.com/office/drawing/2014/main" id="{ED5DACD0-6BCD-40A9-9FB7-C2F14C301B32}"/>
              </a:ext>
            </a:extLst>
          </p:cNvPr>
          <p:cNvSpPr/>
          <p:nvPr/>
        </p:nvSpPr>
        <p:spPr>
          <a:xfrm>
            <a:off x="1397738" y="4848206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1" name="Chevron 40">
            <a:extLst>
              <a:ext uri="{FF2B5EF4-FFF2-40B4-BE49-F238E27FC236}">
                <a16:creationId xmlns:a16="http://schemas.microsoft.com/office/drawing/2014/main" id="{CB6F4581-B037-4C14-86E2-939ED1828B0C}"/>
              </a:ext>
            </a:extLst>
          </p:cNvPr>
          <p:cNvSpPr/>
          <p:nvPr/>
        </p:nvSpPr>
        <p:spPr>
          <a:xfrm>
            <a:off x="1397738" y="5373227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  <p:sp>
        <p:nvSpPr>
          <p:cNvPr id="13" name="Chevron 40">
            <a:extLst>
              <a:ext uri="{FF2B5EF4-FFF2-40B4-BE49-F238E27FC236}">
                <a16:creationId xmlns:a16="http://schemas.microsoft.com/office/drawing/2014/main" id="{21AECCB6-7A7E-4C6D-8A6F-836F6B13B7B2}"/>
              </a:ext>
            </a:extLst>
          </p:cNvPr>
          <p:cNvSpPr/>
          <p:nvPr/>
        </p:nvSpPr>
        <p:spPr>
          <a:xfrm>
            <a:off x="1397738" y="2832455"/>
            <a:ext cx="193802" cy="234550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BDD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4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1CC084-EE5B-4CC2-A81A-F0CD67FB36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During the Debt Destroyer Workshop, you will: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D87F1-0179-4BA0-9ECE-8ACCAC3C57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3716" y="2572248"/>
            <a:ext cx="8083718" cy="463549"/>
          </a:xfrm>
        </p:spPr>
        <p:txBody>
          <a:bodyPr/>
          <a:lstStyle/>
          <a:p>
            <a:r>
              <a:rPr lang="en-US" dirty="0"/>
              <a:t>Create a plan to eliminate your debt by completing the Debt Destroyer workbook with personal financial details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56008-5625-4E3E-A5C0-2AB766D02B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Identify strategies to build an emergency fund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D41E5-1AE5-433C-BDF4-790E94F3C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87451" y="4347501"/>
            <a:ext cx="9014708" cy="463549"/>
          </a:xfrm>
        </p:spPr>
        <p:txBody>
          <a:bodyPr/>
          <a:lstStyle/>
          <a:p>
            <a:r>
              <a:rPr lang="en-US" dirty="0"/>
              <a:t>Examine your cash flow using the Spending Plan Worksheet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ED8A00D-1284-4470-A1E2-325A391A4C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84DF18F-8F48-4FB2-A8F3-A927F93A76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87451" y="3358655"/>
            <a:ext cx="9052522" cy="463549"/>
          </a:xfrm>
        </p:spPr>
        <p:txBody>
          <a:bodyPr/>
          <a:lstStyle/>
          <a:p>
            <a:r>
              <a:rPr lang="en-US" dirty="0"/>
              <a:t>Analyze strategies to evade, resist, and escape new debt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04BBD8F-A8B0-4188-98C5-3187CEF9B6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87451" y="4777040"/>
            <a:ext cx="10200678" cy="463549"/>
          </a:xfrm>
        </p:spPr>
        <p:txBody>
          <a:bodyPr/>
          <a:lstStyle/>
          <a:p>
            <a:r>
              <a:rPr lang="en-US" dirty="0"/>
              <a:t>Identify expenses that can be cut from your spending and applied to your debt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3A01FAA-59E5-4BDE-B809-2804753BF37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87451" y="5450181"/>
            <a:ext cx="7491306" cy="679535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Compare strategies for paying off your debt using the Debt Destroyer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6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6A46CD-EE05-46F4-845A-F68DD9DDA75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10" name="Graphic 9" descr="Head with gears outline">
            <a:extLst>
              <a:ext uri="{FF2B5EF4-FFF2-40B4-BE49-F238E27FC236}">
                <a16:creationId xmlns:a16="http://schemas.microsoft.com/office/drawing/2014/main" id="{0C0C88DC-9B81-485D-AACD-EFBCA6B81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909C13-ADED-47A6-87D3-7CF5090A754A}"/>
              </a:ext>
            </a:extLst>
          </p:cNvPr>
          <p:cNvSpPr txBox="1">
            <a:spLocks/>
          </p:cNvSpPr>
          <p:nvPr/>
        </p:nvSpPr>
        <p:spPr>
          <a:xfrm>
            <a:off x="3935052" y="1499180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DBDDEB"/>
                </a:solidFill>
              </a:rPr>
              <a:t>REFLECT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DBDDEB"/>
                </a:solidFill>
              </a:rPr>
              <a:t>List 3 motivations for wanting to gain control of your debt  </a:t>
            </a:r>
            <a:endParaRPr lang="en-US" sz="2200" dirty="0">
              <a:solidFill>
                <a:srgbClr val="DBDDEB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9054DF1-C969-4546-963B-781AEE8ADDFB}"/>
              </a:ext>
            </a:extLst>
          </p:cNvPr>
          <p:cNvSpPr txBox="1">
            <a:spLocks/>
          </p:cNvSpPr>
          <p:nvPr/>
        </p:nvSpPr>
        <p:spPr>
          <a:xfrm>
            <a:off x="3903247" y="3294910"/>
            <a:ext cx="4747772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PROJECT</a:t>
            </a:r>
          </a:p>
          <a:p>
            <a:r>
              <a:rPr lang="en-US" sz="1800" b="0" dirty="0">
                <a:solidFill>
                  <a:srgbClr val="DBDDEB"/>
                </a:solidFill>
              </a:rPr>
              <a:t>Imagine 3 ways that your life will change for the better as you destroy your debt</a:t>
            </a:r>
            <a:endParaRPr lang="en-US" b="0" dirty="0">
              <a:solidFill>
                <a:srgbClr val="DBDDEB"/>
              </a:solidFill>
            </a:endParaRPr>
          </a:p>
        </p:txBody>
      </p:sp>
      <p:pic>
        <p:nvPicPr>
          <p:cNvPr id="13" name="Graphic 12" descr="Handshake outline">
            <a:extLst>
              <a:ext uri="{FF2B5EF4-FFF2-40B4-BE49-F238E27FC236}">
                <a16:creationId xmlns:a16="http://schemas.microsoft.com/office/drawing/2014/main" id="{516CAA37-D885-49DB-B825-7FB0DE7CAC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326012" y="4948425"/>
            <a:ext cx="1287369" cy="1287369"/>
          </a:xfrm>
          <a:prstGeom prst="rect">
            <a:avLst/>
          </a:prstGeom>
        </p:spPr>
      </p:pic>
      <p:pic>
        <p:nvPicPr>
          <p:cNvPr id="14" name="Graphic 13" descr="Thought outline">
            <a:extLst>
              <a:ext uri="{FF2B5EF4-FFF2-40B4-BE49-F238E27FC236}">
                <a16:creationId xmlns:a16="http://schemas.microsoft.com/office/drawing/2014/main" id="{71AFB161-1B31-4797-B0B8-EAACC064E0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326013" y="3092958"/>
            <a:ext cx="1287369" cy="1287369"/>
          </a:xfrm>
          <a:prstGeom prst="rect">
            <a:avLst/>
          </a:prstGeom>
        </p:spPr>
      </p:pic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EDD6D2D-3615-4ACE-8F66-A38B0C8C4E03}"/>
              </a:ext>
            </a:extLst>
          </p:cNvPr>
          <p:cNvSpPr txBox="1">
            <a:spLocks/>
          </p:cNvSpPr>
          <p:nvPr/>
        </p:nvSpPr>
        <p:spPr>
          <a:xfrm>
            <a:off x="3903247" y="5008349"/>
            <a:ext cx="5805296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COMMIT</a:t>
            </a:r>
          </a:p>
          <a:p>
            <a:r>
              <a:rPr lang="en-US" sz="1800" b="0" dirty="0">
                <a:solidFill>
                  <a:srgbClr val="DBDDEB"/>
                </a:solidFill>
              </a:rPr>
              <a:t>Make a commitment to yourself and your family to do the work and enjoy the benefits</a:t>
            </a:r>
            <a:endParaRPr lang="en-US" b="0" dirty="0">
              <a:solidFill>
                <a:srgbClr val="DBDDEB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8FBF5D7-F113-4093-B863-75F2128A0E61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129B940-436D-48A0-9A8B-FAA8B8915F90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BF2EA5-76D7-4261-AF93-A0A38D46CCE8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250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69A5EE-B17F-45C5-BAF8-8E237D2207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Step 1: Stop the Bleeding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0C282EC-8373-485C-8A28-9CD95DCD0FD7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B410BD0-FCCC-442E-899A-B981B16743E3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rgbClr val="012F54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A91CCC1-7543-43FB-82B2-3C94E83A8AEC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3</a:t>
              </a:r>
            </a:p>
          </p:txBody>
        </p:sp>
      </p:grpSp>
      <p:pic>
        <p:nvPicPr>
          <p:cNvPr id="16" name="Graphic 15" descr="Film strip outline">
            <a:extLst>
              <a:ext uri="{FF2B5EF4-FFF2-40B4-BE49-F238E27FC236}">
                <a16:creationId xmlns:a16="http://schemas.microsoft.com/office/drawing/2014/main" id="{C5B06A35-FBC0-4FB0-8C87-ED6442D93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6FDB26F-7F84-4284-8399-1ED9617340E0}"/>
              </a:ext>
            </a:extLst>
          </p:cNvPr>
          <p:cNvSpPr txBox="1">
            <a:spLocks/>
          </p:cNvSpPr>
          <p:nvPr/>
        </p:nvSpPr>
        <p:spPr>
          <a:xfrm>
            <a:off x="3903247" y="1649627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12F54"/>
                </a:solidFill>
              </a:rPr>
              <a:t>WATCH AND LEARN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12F54"/>
                </a:solidFill>
              </a:rPr>
              <a:t>VIEW VIDEO | Step 1: Stop the Bleeding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8416C5E-33E9-4AB2-BE4A-28C501F1C19E}"/>
              </a:ext>
            </a:extLst>
          </p:cNvPr>
          <p:cNvSpPr txBox="1">
            <a:spLocks/>
          </p:cNvSpPr>
          <p:nvPr/>
        </p:nvSpPr>
        <p:spPr>
          <a:xfrm>
            <a:off x="3903246" y="2872092"/>
            <a:ext cx="7237995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2F54"/>
                </a:solidFill>
              </a:rPr>
              <a:t>DISCUSS KEY POINTS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12F54"/>
                </a:solidFill>
              </a:rPr>
              <a:t>S</a:t>
            </a:r>
            <a:r>
              <a:rPr lang="en-US" sz="1800" b="0" dirty="0">
                <a:solidFill>
                  <a:srgbClr val="012F54"/>
                </a:solidFill>
              </a:rPr>
              <a:t>urvive this step by Evading, Resisting, and Escaping new debt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12F54"/>
                </a:solidFill>
              </a:rPr>
              <a:t>E</a:t>
            </a:r>
            <a:r>
              <a:rPr lang="en-US" sz="1800" b="0" dirty="0">
                <a:solidFill>
                  <a:srgbClr val="012F54"/>
                </a:solidFill>
              </a:rPr>
              <a:t>vade new debt by paying with cash only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12F54"/>
                </a:solidFill>
              </a:rPr>
              <a:t>R</a:t>
            </a:r>
            <a:r>
              <a:rPr lang="en-US" sz="1800" b="0" dirty="0">
                <a:solidFill>
                  <a:srgbClr val="012F54"/>
                </a:solidFill>
              </a:rPr>
              <a:t>esist the temptation to take on new debt by identifying and changing problematic behaviors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12F54"/>
                </a:solidFill>
              </a:rPr>
              <a:t>E</a:t>
            </a:r>
            <a:r>
              <a:rPr lang="en-US" sz="1800" b="0" dirty="0">
                <a:solidFill>
                  <a:srgbClr val="012F54"/>
                </a:solidFill>
              </a:rPr>
              <a:t>scape late fees and penalties by making payments on time</a:t>
            </a:r>
          </a:p>
          <a:p>
            <a:endParaRPr lang="en-US" dirty="0">
              <a:solidFill>
                <a:srgbClr val="012F54"/>
              </a:solidFill>
            </a:endParaRPr>
          </a:p>
        </p:txBody>
      </p:sp>
      <p:pic>
        <p:nvPicPr>
          <p:cNvPr id="19" name="Graphic 18" descr="Badge New outline">
            <a:extLst>
              <a:ext uri="{FF2B5EF4-FFF2-40B4-BE49-F238E27FC236}">
                <a16:creationId xmlns:a16="http://schemas.microsoft.com/office/drawing/2014/main" id="{2A559852-BEC6-4325-AA84-FA9AC61C17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326013" y="4766640"/>
            <a:ext cx="1287369" cy="1287369"/>
          </a:xfrm>
          <a:prstGeom prst="rect">
            <a:avLst/>
          </a:prstGeom>
        </p:spPr>
      </p:pic>
      <p:pic>
        <p:nvPicPr>
          <p:cNvPr id="20" name="Graphic 19" descr="Customer review outline">
            <a:extLst>
              <a:ext uri="{FF2B5EF4-FFF2-40B4-BE49-F238E27FC236}">
                <a16:creationId xmlns:a16="http://schemas.microsoft.com/office/drawing/2014/main" id="{BD0A58E2-B40F-4E0B-BD9D-CB41549DC8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326013" y="3092958"/>
            <a:ext cx="1287369" cy="1287369"/>
          </a:xfrm>
          <a:prstGeom prst="rect">
            <a:avLst/>
          </a:prstGeom>
        </p:spPr>
      </p:pic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43FA816-B93F-4FDE-819E-A10C8219DF4D}"/>
              </a:ext>
            </a:extLst>
          </p:cNvPr>
          <p:cNvSpPr txBox="1">
            <a:spLocks/>
          </p:cNvSpPr>
          <p:nvPr/>
        </p:nvSpPr>
        <p:spPr>
          <a:xfrm>
            <a:off x="3903246" y="5047331"/>
            <a:ext cx="5805296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TAKE ACTION</a:t>
            </a:r>
            <a:endParaRPr lang="en-US" sz="1800" dirty="0">
              <a:solidFill>
                <a:srgbClr val="012F54"/>
              </a:solidFill>
            </a:endParaRPr>
          </a:p>
          <a:p>
            <a:r>
              <a:rPr lang="en-US" sz="1800" b="0" dirty="0">
                <a:solidFill>
                  <a:srgbClr val="012F54"/>
                </a:solidFill>
              </a:rPr>
              <a:t>Complete Financial SERE Training Activity</a:t>
            </a:r>
          </a:p>
        </p:txBody>
      </p:sp>
    </p:spTree>
    <p:extLst>
      <p:ext uri="{BB962C8B-B14F-4D97-AF65-F5344CB8AC3E}">
        <p14:creationId xmlns:p14="http://schemas.microsoft.com/office/powerpoint/2010/main" val="389045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6A46CD-EE05-46F4-845A-F68DD9DDA75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Step 2: Build a Safety Net</a:t>
            </a:r>
          </a:p>
        </p:txBody>
      </p:sp>
      <p:pic>
        <p:nvPicPr>
          <p:cNvPr id="10" name="Graphic 9" descr="Film strip outline">
            <a:extLst>
              <a:ext uri="{FF2B5EF4-FFF2-40B4-BE49-F238E27FC236}">
                <a16:creationId xmlns:a16="http://schemas.microsoft.com/office/drawing/2014/main" id="{BF7BC364-C578-41B4-9B96-6C22674C6E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4601C5D-ED4C-4BA8-95D6-D227DD8A3774}"/>
              </a:ext>
            </a:extLst>
          </p:cNvPr>
          <p:cNvSpPr txBox="1">
            <a:spLocks/>
          </p:cNvSpPr>
          <p:nvPr/>
        </p:nvSpPr>
        <p:spPr>
          <a:xfrm>
            <a:off x="3903247" y="2901983"/>
            <a:ext cx="6634124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DISCUSS KEY POINTS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Build a safety net of $1,000 to pay for emergencies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Understand a true emergency fund </a:t>
            </a:r>
            <a:r>
              <a:rPr lang="en-US" sz="1800" b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is typically </a:t>
            </a: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3-6 months of living expenses, but when getting out of debt $1,000 will cover many financial setbacks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 not borrow to build this cushion</a:t>
            </a:r>
          </a:p>
          <a:p>
            <a:endParaRPr lang="en-US" sz="1800" b="0" dirty="0">
              <a:solidFill>
                <a:srgbClr val="DBDDEB"/>
              </a:solidFill>
            </a:endParaRPr>
          </a:p>
        </p:txBody>
      </p:sp>
      <p:pic>
        <p:nvPicPr>
          <p:cNvPr id="13" name="Graphic 12" descr="Group brainstorm outline">
            <a:extLst>
              <a:ext uri="{FF2B5EF4-FFF2-40B4-BE49-F238E27FC236}">
                <a16:creationId xmlns:a16="http://schemas.microsoft.com/office/drawing/2014/main" id="{A76D7534-6D46-4873-A045-05CFF88FA1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326013" y="4948425"/>
            <a:ext cx="1287369" cy="1287369"/>
          </a:xfrm>
          <a:prstGeom prst="rect">
            <a:avLst/>
          </a:prstGeom>
        </p:spPr>
      </p:pic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AD7E375-B052-47F1-99A0-2C136E31E60F}"/>
              </a:ext>
            </a:extLst>
          </p:cNvPr>
          <p:cNvSpPr txBox="1">
            <a:spLocks/>
          </p:cNvSpPr>
          <p:nvPr/>
        </p:nvSpPr>
        <p:spPr>
          <a:xfrm>
            <a:off x="3903247" y="5047331"/>
            <a:ext cx="5805296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BRAINSTORM</a:t>
            </a:r>
          </a:p>
          <a:p>
            <a:r>
              <a:rPr lang="en-US" sz="1800" b="0" dirty="0">
                <a:solidFill>
                  <a:srgbClr val="DBDDEB"/>
                </a:solidFill>
              </a:rPr>
              <a:t>As a group, brainstorm ideas to build a $1,000 safety net, then complete the 1k Savings Sprint Activity</a:t>
            </a:r>
            <a:endParaRPr lang="en-US" b="0" dirty="0">
              <a:solidFill>
                <a:srgbClr val="DBDDEB"/>
              </a:solidFill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BE58C3B-CCE3-4FDE-8E93-BF445FA37564}"/>
              </a:ext>
            </a:extLst>
          </p:cNvPr>
          <p:cNvSpPr txBox="1">
            <a:spLocks/>
          </p:cNvSpPr>
          <p:nvPr/>
        </p:nvSpPr>
        <p:spPr>
          <a:xfrm>
            <a:off x="3903247" y="1649627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DBDDEB"/>
                </a:solidFill>
              </a:rPr>
              <a:t>WATCH AND LEARN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DBDDEB"/>
                </a:solidFill>
              </a:rPr>
              <a:t>VIEW VIDEO | Step 2: Build a Safety Net</a:t>
            </a:r>
          </a:p>
        </p:txBody>
      </p:sp>
      <p:pic>
        <p:nvPicPr>
          <p:cNvPr id="17" name="Graphic 16" descr="Customer review outline">
            <a:extLst>
              <a:ext uri="{FF2B5EF4-FFF2-40B4-BE49-F238E27FC236}">
                <a16:creationId xmlns:a16="http://schemas.microsoft.com/office/drawing/2014/main" id="{C83FCDE5-0321-4762-B1C9-BE89912AED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326013" y="3092957"/>
            <a:ext cx="1287369" cy="128736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F37A765C-A37C-4845-BC2E-464B9CD73124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80D2522-B1F2-439F-9FFB-D55BD3F5DD4B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rgbClr val="012F54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3DCB6EE-F1E6-4598-8C3F-E631175C38A4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948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69A5EE-B17F-45C5-BAF8-8E237D2207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Step 3: Confront Your Debt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C7BBECF-001F-4B5F-9B82-4B0E35D0539C}"/>
              </a:ext>
            </a:extLst>
          </p:cNvPr>
          <p:cNvSpPr txBox="1">
            <a:spLocks/>
          </p:cNvSpPr>
          <p:nvPr/>
        </p:nvSpPr>
        <p:spPr>
          <a:xfrm>
            <a:off x="3903247" y="1649627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12F54"/>
                </a:solidFill>
              </a:rPr>
              <a:t>WATCH AND LEARN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12F54"/>
                </a:solidFill>
              </a:rPr>
              <a:t>VIEW VIDEO | Step 3: Confront Your Debt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C7DE94A-E241-413D-8445-0022846D68C4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83F45C8-4D68-47E1-AE0C-1FE410B51CD0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rgbClr val="012F54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71BD807-2520-489C-9927-2B0B6F2F3A08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5</a:t>
              </a:r>
            </a:p>
          </p:txBody>
        </p:sp>
      </p:grpSp>
      <p:pic>
        <p:nvPicPr>
          <p:cNvPr id="39" name="Graphic 38" descr="Folder Search outline">
            <a:extLst>
              <a:ext uri="{FF2B5EF4-FFF2-40B4-BE49-F238E27FC236}">
                <a16:creationId xmlns:a16="http://schemas.microsoft.com/office/drawing/2014/main" id="{2B4413C2-3943-4819-8BCB-612936957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326013" y="4840064"/>
            <a:ext cx="1374760" cy="1374760"/>
          </a:xfrm>
          <a:prstGeom prst="rect">
            <a:avLst/>
          </a:prstGeom>
        </p:spPr>
      </p:pic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70C394F6-2A19-4CE4-A1E2-D439FDAF9E42}"/>
              </a:ext>
            </a:extLst>
          </p:cNvPr>
          <p:cNvSpPr txBox="1">
            <a:spLocks/>
          </p:cNvSpPr>
          <p:nvPr/>
        </p:nvSpPr>
        <p:spPr>
          <a:xfrm>
            <a:off x="3903247" y="5085712"/>
            <a:ext cx="7255182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DEBT DETAILS SCAVENGER HUNT </a:t>
            </a:r>
          </a:p>
          <a:p>
            <a:r>
              <a:rPr lang="en-US" sz="1800" b="0" dirty="0">
                <a:solidFill>
                  <a:srgbClr val="012F54"/>
                </a:solidFill>
              </a:rPr>
              <a:t>Collect information from each debt and notate in your workbook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FF2E908-9A4C-E74F-A8DC-75322FA64662}"/>
              </a:ext>
            </a:extLst>
          </p:cNvPr>
          <p:cNvSpPr txBox="1">
            <a:spLocks/>
          </p:cNvSpPr>
          <p:nvPr/>
        </p:nvSpPr>
        <p:spPr>
          <a:xfrm>
            <a:off x="3903247" y="2884935"/>
            <a:ext cx="7616964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12F54"/>
                </a:solidFill>
              </a:rPr>
              <a:t>DISCUSS KEY POINTS</a:t>
            </a:r>
            <a:endParaRPr lang="en-US" sz="1800" b="0" dirty="0">
              <a:solidFill>
                <a:srgbClr val="012F54"/>
              </a:solidFill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solidFill>
                  <a:srgbClr val="012F54"/>
                </a:solidFill>
              </a:rPr>
              <a:t>Analyze and record the balance, minimum payment and interest rate of each of your debts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solidFill>
                  <a:srgbClr val="012F54"/>
                </a:solidFill>
              </a:rPr>
              <a:t>Strategize ways to minimize the cost of your debt. Speak with who you owe. Seek an interest rate reduction, explore a balance transfer, and research the Servicemembers Civil Relief Act.</a:t>
            </a:r>
          </a:p>
        </p:txBody>
      </p:sp>
      <p:pic>
        <p:nvPicPr>
          <p:cNvPr id="19" name="Graphic 18" descr="Film strip outline">
            <a:extLst>
              <a:ext uri="{FF2B5EF4-FFF2-40B4-BE49-F238E27FC236}">
                <a16:creationId xmlns:a16="http://schemas.microsoft.com/office/drawing/2014/main" id="{EF7AD054-A739-1247-B08C-8FF93A0C28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pic>
        <p:nvPicPr>
          <p:cNvPr id="20" name="Graphic 19" descr="Customer review outline">
            <a:extLst>
              <a:ext uri="{FF2B5EF4-FFF2-40B4-BE49-F238E27FC236}">
                <a16:creationId xmlns:a16="http://schemas.microsoft.com/office/drawing/2014/main" id="{ED2C2F32-C2AC-A142-A246-4CD487669C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326013" y="3092958"/>
            <a:ext cx="1287369" cy="128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8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6A46CD-EE05-46F4-845A-F68DD9DDA75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Step 4: Know Your Cash Flow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059C792-E423-4F81-859F-D71DE23BA4F3}"/>
              </a:ext>
            </a:extLst>
          </p:cNvPr>
          <p:cNvGrpSpPr/>
          <p:nvPr/>
        </p:nvGrpSpPr>
        <p:grpSpPr>
          <a:xfrm>
            <a:off x="11141242" y="5878286"/>
            <a:ext cx="715019" cy="715019"/>
            <a:chOff x="11141242" y="5878286"/>
            <a:chExt cx="715019" cy="715019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A1E29DB-163E-461C-9CB2-D377C0BD34E0}"/>
                </a:ext>
              </a:extLst>
            </p:cNvPr>
            <p:cNvSpPr/>
            <p:nvPr/>
          </p:nvSpPr>
          <p:spPr>
            <a:xfrm>
              <a:off x="11141242" y="5878286"/>
              <a:ext cx="715019" cy="715019"/>
            </a:xfrm>
            <a:prstGeom prst="ellipse">
              <a:avLst/>
            </a:prstGeom>
            <a:solidFill>
              <a:srgbClr val="DBDDE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>
                <a:solidFill>
                  <a:srgbClr val="012F54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76F13C5-37D3-4C29-8ABA-51050394B198}"/>
                </a:ext>
              </a:extLst>
            </p:cNvPr>
            <p:cNvSpPr txBox="1"/>
            <p:nvPr/>
          </p:nvSpPr>
          <p:spPr>
            <a:xfrm>
              <a:off x="11158429" y="6020351"/>
              <a:ext cx="6978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PW    </a:t>
              </a:r>
            </a:p>
            <a:p>
              <a:pPr algn="ctr"/>
              <a:r>
                <a:rPr lang="en-US" sz="1100" b="1" dirty="0">
                  <a:solidFill>
                    <a:srgbClr val="012F54"/>
                  </a:solidFill>
                </a:rPr>
                <a:t>6 &amp; 11</a:t>
              </a:r>
            </a:p>
          </p:txBody>
        </p: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86BE9C66-D669-468D-B21E-205FD250F360}"/>
              </a:ext>
            </a:extLst>
          </p:cNvPr>
          <p:cNvSpPr txBox="1">
            <a:spLocks/>
          </p:cNvSpPr>
          <p:nvPr/>
        </p:nvSpPr>
        <p:spPr>
          <a:xfrm>
            <a:off x="3903246" y="2901983"/>
            <a:ext cx="6425498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DISCUSS KEY POINTS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DC754A74-3626-4DBA-B3C4-97DB7D317557}"/>
              </a:ext>
            </a:extLst>
          </p:cNvPr>
          <p:cNvSpPr txBox="1">
            <a:spLocks/>
          </p:cNvSpPr>
          <p:nvPr/>
        </p:nvSpPr>
        <p:spPr>
          <a:xfrm>
            <a:off x="3903247" y="4833420"/>
            <a:ext cx="5805296" cy="4417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 spc="2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BDDEB"/>
                </a:solidFill>
              </a:rPr>
              <a:t>TAKE ACTION</a:t>
            </a:r>
          </a:p>
          <a:p>
            <a:r>
              <a:rPr lang="en-US" sz="1800" b="0" dirty="0">
                <a:solidFill>
                  <a:srgbClr val="DBDDEB"/>
                </a:solidFill>
              </a:rPr>
              <a:t>Complete the LEFT column of the Spending Plan Worksheet in your workbook</a:t>
            </a:r>
          </a:p>
          <a:p>
            <a:endParaRPr lang="en-US" b="0" dirty="0">
              <a:solidFill>
                <a:srgbClr val="DBDDEB"/>
              </a:solidFill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D08B808C-EDBA-4415-A262-BC414DEDFB68}"/>
              </a:ext>
            </a:extLst>
          </p:cNvPr>
          <p:cNvSpPr txBox="1">
            <a:spLocks/>
          </p:cNvSpPr>
          <p:nvPr/>
        </p:nvSpPr>
        <p:spPr>
          <a:xfrm>
            <a:off x="3903247" y="1649627"/>
            <a:ext cx="4906440" cy="441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DBDDEB"/>
                </a:solidFill>
              </a:rPr>
              <a:t>WATCH AND LEARN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DBDDEB"/>
                </a:solidFill>
              </a:rPr>
              <a:t>VIEW VIDEO | Step 4: Know Your Cash Flow</a:t>
            </a:r>
          </a:p>
        </p:txBody>
      </p:sp>
      <p:pic>
        <p:nvPicPr>
          <p:cNvPr id="27" name="Graphic 26" descr="Scribble outline">
            <a:extLst>
              <a:ext uri="{FF2B5EF4-FFF2-40B4-BE49-F238E27FC236}">
                <a16:creationId xmlns:a16="http://schemas.microsoft.com/office/drawing/2014/main" id="{351B5089-2E38-4DE9-9564-767F74125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303979" y="4768177"/>
            <a:ext cx="1287369" cy="128736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320E57E-C0CD-462E-938F-78E304F0F5F0}"/>
              </a:ext>
            </a:extLst>
          </p:cNvPr>
          <p:cNvSpPr txBox="1"/>
          <p:nvPr/>
        </p:nvSpPr>
        <p:spPr>
          <a:xfrm>
            <a:off x="3903245" y="3240416"/>
            <a:ext cx="6573795" cy="1020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DBDDE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Update or create </a:t>
            </a:r>
            <a:r>
              <a:rPr lang="en-US" dirty="0">
                <a:solidFill>
                  <a:srgbClr val="DBDDE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US" sz="1800" dirty="0">
                <a:solidFill>
                  <a:srgbClr val="DBDDE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spending plan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DBDDE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800" dirty="0">
                <a:solidFill>
                  <a:srgbClr val="DBDDE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ocument all your inflows and outflows for the last 30 days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DBDDE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Reduce expenses and if possible, earn more</a:t>
            </a:r>
          </a:p>
        </p:txBody>
      </p:sp>
      <p:pic>
        <p:nvPicPr>
          <p:cNvPr id="16" name="Graphic 15" descr="Film strip outline">
            <a:extLst>
              <a:ext uri="{FF2B5EF4-FFF2-40B4-BE49-F238E27FC236}">
                <a16:creationId xmlns:a16="http://schemas.microsoft.com/office/drawing/2014/main" id="{042F0813-F8DE-2346-8467-16A57C601F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 flipH="1">
            <a:off x="2326014" y="1447675"/>
            <a:ext cx="1287369" cy="1287369"/>
          </a:xfrm>
          <a:prstGeom prst="rect">
            <a:avLst/>
          </a:prstGeom>
        </p:spPr>
      </p:pic>
      <p:pic>
        <p:nvPicPr>
          <p:cNvPr id="17" name="Graphic 16" descr="Customer review outline">
            <a:extLst>
              <a:ext uri="{FF2B5EF4-FFF2-40B4-BE49-F238E27FC236}">
                <a16:creationId xmlns:a16="http://schemas.microsoft.com/office/drawing/2014/main" id="{2287DC86-6390-1449-9896-ED34927A97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326013" y="3092957"/>
            <a:ext cx="1287369" cy="128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11515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CBFE5185F7BB4AA3C47147F3FB7D1F" ma:contentTypeVersion="9" ma:contentTypeDescription="Create a new document." ma:contentTypeScope="" ma:versionID="07a20ef3045d8d698aa0e69eb8fabbdf">
  <xsd:schema xmlns:xsd="http://www.w3.org/2001/XMLSchema" xmlns:xs="http://www.w3.org/2001/XMLSchema" xmlns:p="http://schemas.microsoft.com/office/2006/metadata/properties" xmlns:ns2="fc223a2b-01a0-47f0-8602-f754e75a3ecb" targetNamespace="http://schemas.microsoft.com/office/2006/metadata/properties" ma:root="true" ma:fieldsID="fb1451cffd00f4a4d518552423770469" ns2:_="">
    <xsd:import namespace="fc223a2b-01a0-47f0-8602-f754e75a3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ssw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223a2b-01a0-47f0-8602-f754e75a3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Password" ma:index="16" nillable="true" ma:displayName="Password" ma:format="Dropdown" ma:internalName="Password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assword xmlns="fc223a2b-01a0-47f0-8602-f754e75a3ec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D8099-228E-4140-9538-51635EB5B3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223a2b-01a0-47f0-8602-f754e75a3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34B5D0-ECBF-4419-ACA0-B87E16E214A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fc223a2b-01a0-47f0-8602-f754e75a3ec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E87964-661C-47ED-A044-376847B773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12736</TotalTime>
  <Words>784</Words>
  <Application>Microsoft Office PowerPoint</Application>
  <PresentationFormat>Widescreen</PresentationFormat>
  <Paragraphs>119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Pillette</dc:creator>
  <cp:keywords>Select Classification Level, Public</cp:keywords>
  <cp:lastModifiedBy>keith.bartolotta@veracity.it</cp:lastModifiedBy>
  <cp:revision>28</cp:revision>
  <dcterms:created xsi:type="dcterms:W3CDTF">2021-07-28T18:53:37Z</dcterms:created>
  <dcterms:modified xsi:type="dcterms:W3CDTF">2022-01-25T14:17:58Z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0x0101002ECBFE5185F7BB4AA3C47147F3FB7D1F</vt:lpwstr>
  </property>
  <property fmtid="{D5CDD505-2E9C-101B-9397-08002B2CF9AE}" pid="3" name="TitusGUID">
    <vt:lpwstr>2d8486da-e472-4c24-a26a-c587f879764b</vt:lpwstr>
  </property>
  <property fmtid="{D5CDD505-2E9C-101B-9397-08002B2CF9AE}" pid="4" name="PreClass">
    <vt:lpwstr>False</vt:lpwstr>
  </property>
  <property fmtid="{D5CDD505-2E9C-101B-9397-08002B2CF9AE}" pid="5" name="Classification">
    <vt:lpwstr>Public</vt:lpwstr>
  </property>
</Properties>
</file>