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2"/>
  </p:notesMasterIdLst>
  <p:sldIdLst>
    <p:sldId id="271" r:id="rId3"/>
    <p:sldId id="257" r:id="rId4"/>
    <p:sldId id="305" r:id="rId5"/>
    <p:sldId id="306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282" r:id="rId20"/>
    <p:sldId id="266" r:id="rId2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Castillo" initials="LC" lastIdx="1" clrIdx="0">
    <p:extLst>
      <p:ext uri="{19B8F6BF-5375-455C-9EA6-DF929625EA0E}">
        <p15:presenceInfo xmlns:p15="http://schemas.microsoft.com/office/powerpoint/2012/main" userId="S::lcastillo@mvculture.com::05df3c8f-cd82-4a99-86fd-d8de76e27ae3" providerId="AD"/>
      </p:ext>
    </p:extLst>
  </p:cmAuthor>
  <p:cmAuthor id="2" name="Tann, Joi E CIV" initials="TJEC" lastIdx="7" clrIdx="1">
    <p:extLst>
      <p:ext uri="{19B8F6BF-5375-455C-9EA6-DF929625EA0E}">
        <p15:presenceInfo xmlns:p15="http://schemas.microsoft.com/office/powerpoint/2012/main" userId="S-1-5-21-4290293029-226652851-1696308051-3267307" providerId="AD"/>
      </p:ext>
    </p:extLst>
  </p:cmAuthor>
  <p:cmAuthor id="3" name="Sowers, Mark E CIV" initials="SMEC" lastIdx="4" clrIdx="2">
    <p:extLst>
      <p:ext uri="{19B8F6BF-5375-455C-9EA6-DF929625EA0E}">
        <p15:presenceInfo xmlns:p15="http://schemas.microsoft.com/office/powerpoint/2012/main" userId="S-1-5-21-4290293029-226652851-1696308051-3346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867"/>
    <a:srgbClr val="FFDB5D"/>
    <a:srgbClr val="0A548C"/>
    <a:srgbClr val="172F56"/>
    <a:srgbClr val="193867"/>
    <a:srgbClr val="FFDA5C"/>
    <a:srgbClr val="4C9CBF"/>
    <a:srgbClr val="E82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1"/>
    <p:restoredTop sz="94671"/>
  </p:normalViewPr>
  <p:slideViewPr>
    <p:cSldViewPr snapToGrid="0" snapToObjects="1">
      <p:cViewPr varScale="1">
        <p:scale>
          <a:sx n="54" d="100"/>
          <a:sy n="54" d="100"/>
        </p:scale>
        <p:origin x="8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6-29T08:27:15.009" idx="4">
    <p:pos x="10" y="10"/>
    <p:text>No Summary page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C437A-4BB6-D54A-BB70-2E8447FD0D8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321B7-BD57-1942-8E10-BAC34F306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0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18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14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71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2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07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81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1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2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7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78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10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321B7-BD57-1942-8E10-BAC34F306B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6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DFCA895F-F4DE-B24A-968D-061DD08E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275" y="3715622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04254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13C2483-8C3F-8540-B2B1-B4C789772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9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D78205AD-9430-5E41-9A62-466E402E7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053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application&#10;&#10;Description automatically generated">
            <a:extLst>
              <a:ext uri="{FF2B5EF4-FFF2-40B4-BE49-F238E27FC236}">
                <a16:creationId xmlns:a16="http://schemas.microsoft.com/office/drawing/2014/main" id="{7A1F22B9-98F7-0C4E-B7C7-4A5CF38A1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97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37E221BA-8E5F-474B-A6AF-878D46CC1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072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7380E5E-0CA9-AF43-9888-9B6D8716AE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3707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8CB150-9C25-9F46-84AE-922E41BEE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842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E566027-FFAE-D249-A81D-F98AB22C3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416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hiteboard&#10;&#10;Description automatically generated">
            <a:extLst>
              <a:ext uri="{FF2B5EF4-FFF2-40B4-BE49-F238E27FC236}">
                <a16:creationId xmlns:a16="http://schemas.microsoft.com/office/drawing/2014/main" id="{28FD7431-4F52-7C4E-B5F1-DE2B12E9B8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941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B3351A-9303-9542-829B-9DCD86A02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91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C8016D-2A91-2D42-B53C-03EEB26E6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9EAB41C-0889-E24A-A3B9-395C1393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AE96493-0BC0-1346-BB3C-6AE243CC0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0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657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40EA2B-F635-224F-8848-E88366324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0BD41703-368A-AA44-A9C0-CDE8FF6C4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B6CB3F0-A812-3445-B626-DC40110CD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5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C659EC-DDA0-FB44-A695-572B155E5E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41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E38C424-4308-A549-8F89-324B8130F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33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96AAB4E-E30D-D74C-B035-F9F282A12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7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EC3C2C-6CB1-2845-B19A-EEFFEBF86C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6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CCE501F-A724-4A44-A35A-783B7AE21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280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, application&#10;&#10;Description automatically generated">
            <a:extLst>
              <a:ext uri="{FF2B5EF4-FFF2-40B4-BE49-F238E27FC236}">
                <a16:creationId xmlns:a16="http://schemas.microsoft.com/office/drawing/2014/main" id="{2007AD95-548D-364A-9EE1-99C5A7BB8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91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person, snowboarding&#10;&#10;Description automatically generated">
            <a:extLst>
              <a:ext uri="{FF2B5EF4-FFF2-40B4-BE49-F238E27FC236}">
                <a16:creationId xmlns:a16="http://schemas.microsoft.com/office/drawing/2014/main" id="{84D985DD-DFF3-D14B-AA1B-A972E3FA0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7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89" r:id="rId4"/>
    <p:sldLayoutId id="2147483690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uscg.mi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red.usalearning.gov/CoastGuardResourc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learning.uscg.mil/Default.asp" TargetMode="External"/><Relationship Id="rId4" Type="http://schemas.openxmlformats.org/officeDocument/2006/relationships/hyperlink" Target="https://www.milsuite.mil/book/groups/uscg-cfs-resourc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A008-0A47-5F43-AA4D-86DB67EA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274" y="3715622"/>
            <a:ext cx="3970179" cy="1325563"/>
          </a:xfrm>
        </p:spPr>
        <p:txBody>
          <a:bodyPr/>
          <a:lstStyle/>
          <a:p>
            <a:r>
              <a:rPr lang="en-US" dirty="0"/>
              <a:t>Introduction to</a:t>
            </a:r>
            <a:br>
              <a:rPr lang="en-US" dirty="0"/>
            </a:br>
            <a:r>
              <a:rPr lang="en-US" dirty="0"/>
              <a:t>Touchpoint Curriculum</a:t>
            </a:r>
          </a:p>
        </p:txBody>
      </p:sp>
      <p:sp>
        <p:nvSpPr>
          <p:cNvPr id="3" name="Title Placeholder 7">
            <a:extLst>
              <a:ext uri="{FF2B5EF4-FFF2-40B4-BE49-F238E27FC236}">
                <a16:creationId xmlns:a16="http://schemas.microsoft.com/office/drawing/2014/main" id="{4C40BD4C-D7C8-E549-A886-7C9DE02F5D83}"/>
              </a:ext>
            </a:extLst>
          </p:cNvPr>
          <p:cNvSpPr txBox="1">
            <a:spLocks/>
          </p:cNvSpPr>
          <p:nvPr/>
        </p:nvSpPr>
        <p:spPr>
          <a:xfrm>
            <a:off x="7774292" y="79090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771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D7FF7-CD1F-A349-BCAF-15181BE8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13315"/>
            <a:ext cx="6204249" cy="6441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kern="0" spc="-5" dirty="0">
                <a:latin typeface="Arial"/>
                <a:ea typeface=""/>
                <a:cs typeface="Arial"/>
              </a:rPr>
              <a:t>Touchpoint Toolbox</a:t>
            </a:r>
            <a:endParaRPr lang="en-US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AD40AAC2-D552-D542-ABF0-439713BC0652}"/>
              </a:ext>
            </a:extLst>
          </p:cNvPr>
          <p:cNvSpPr txBox="1">
            <a:spLocks/>
          </p:cNvSpPr>
          <p:nvPr/>
        </p:nvSpPr>
        <p:spPr>
          <a:xfrm>
            <a:off x="1880071" y="1548838"/>
            <a:ext cx="7263929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2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9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pc="-5" dirty="0">
                <a:solidFill>
                  <a:srgbClr val="004071"/>
                </a:solidFill>
              </a:rPr>
              <a:t>One on One</a:t>
            </a:r>
          </a:p>
          <a:p>
            <a:pPr marL="914400" lvl="1" indent="-457200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pc="-5" dirty="0">
                <a:solidFill>
                  <a:srgbClr val="004071"/>
                </a:solidFill>
              </a:rPr>
              <a:t>Checklist and handouts</a:t>
            </a:r>
            <a:br>
              <a:rPr lang="en-US" spc="-5" dirty="0">
                <a:solidFill>
                  <a:srgbClr val="004071"/>
                </a:solidFill>
              </a:rPr>
            </a:br>
            <a:endParaRPr lang="en-US" sz="2400" spc="-5" dirty="0">
              <a:solidFill>
                <a:srgbClr val="00407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pc="-5" dirty="0">
                <a:solidFill>
                  <a:srgbClr val="004071"/>
                </a:solidFill>
              </a:rPr>
              <a:t>Classroom</a:t>
            </a:r>
          </a:p>
          <a:p>
            <a:pPr marL="914400" lvl="1" indent="-457200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pc="-5" dirty="0">
                <a:solidFill>
                  <a:srgbClr val="004071"/>
                </a:solidFill>
              </a:rPr>
              <a:t>Checklists and handouts</a:t>
            </a:r>
          </a:p>
          <a:p>
            <a:pPr marL="914400" lvl="1" indent="-457200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pc="-5" dirty="0">
                <a:solidFill>
                  <a:srgbClr val="004071"/>
                </a:solidFill>
              </a:rPr>
              <a:t>PowerPoint (PPT) Training Slides and </a:t>
            </a:r>
            <a:br>
              <a:rPr lang="en-US" spc="-5" dirty="0">
                <a:solidFill>
                  <a:srgbClr val="004071"/>
                </a:solidFill>
              </a:rPr>
            </a:br>
            <a:r>
              <a:rPr lang="en-US" spc="-5" dirty="0">
                <a:solidFill>
                  <a:srgbClr val="004071"/>
                </a:solidFill>
              </a:rPr>
              <a:t>Instructor Guide (IG)</a:t>
            </a:r>
          </a:p>
          <a:p>
            <a:pPr marL="914400" lvl="1" indent="-457200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pc="-5" dirty="0">
                <a:solidFill>
                  <a:srgbClr val="004071"/>
                </a:solidFill>
              </a:rPr>
              <a:t>Videos and Video Discussion Guides (VDG)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defRPr/>
            </a:pPr>
            <a:endParaRPr lang="en-US" sz="2500" spc="-5" dirty="0">
              <a:solidFill>
                <a:srgbClr val="00407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pc="-5" dirty="0">
                <a:solidFill>
                  <a:srgbClr val="004071"/>
                </a:solidFill>
              </a:rPr>
              <a:t>Online Training</a:t>
            </a:r>
          </a:p>
          <a:p>
            <a:pPr marL="914400" lvl="1" indent="-457200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pc="-5" dirty="0">
                <a:solidFill>
                  <a:srgbClr val="004071"/>
                </a:solidFill>
              </a:rPr>
              <a:t>Coast Guard e-Learning site: </a:t>
            </a:r>
            <a:r>
              <a:rPr lang="en-US" i="1" spc="-5" dirty="0">
                <a:solidFill>
                  <a:srgbClr val="004071"/>
                </a:solidFill>
                <a:hlinkClick r:id="rId3"/>
              </a:rPr>
              <a:t>elearning.uscg.mil</a:t>
            </a:r>
            <a:endParaRPr lang="en-US" i="1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6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D7FF7-CD1F-A349-BCAF-15181BE8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383048"/>
            <a:ext cx="6204249" cy="64415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One on One: Touchpoint </a:t>
            </a:r>
            <a:br>
              <a:rPr lang="en-US" dirty="0"/>
            </a:br>
            <a:r>
              <a:rPr lang="en-US" dirty="0"/>
              <a:t>Checklists and Handouts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4CD596-FC6E-3949-83A9-E57F1C7F08DC}"/>
              </a:ext>
            </a:extLst>
          </p:cNvPr>
          <p:cNvSpPr txBox="1"/>
          <p:nvPr/>
        </p:nvSpPr>
        <p:spPr>
          <a:xfrm>
            <a:off x="837434" y="6494404"/>
            <a:ext cx="270729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 3 Permanent Change of Station (PCS) Member</a:t>
            </a:r>
            <a:r>
              <a:rPr lang="en-US" sz="675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Checklist</a:t>
            </a:r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01DF475A-C440-B949-A7BC-67D75EB4E3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3E09CE4-9A48-3044-9A77-60CB1F707B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034" y="1456841"/>
            <a:ext cx="3489998" cy="45164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B356DEC-7804-EB49-9BA9-E63EA9D3ED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02" y="1456841"/>
            <a:ext cx="3489998" cy="45164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008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D7FF7-CD1F-A349-BCAF-15181BE8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383048"/>
            <a:ext cx="6204249" cy="644157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dirty="0">
                <a:ea typeface=""/>
                <a:cs typeface=""/>
              </a:rPr>
              <a:t>Classroom Instruction:</a:t>
            </a:r>
            <a:br>
              <a:rPr lang="en-US" dirty="0">
                <a:ea typeface=""/>
                <a:cs typeface=""/>
              </a:rPr>
            </a:br>
            <a:r>
              <a:rPr lang="en-US" dirty="0">
                <a:ea typeface=""/>
                <a:cs typeface=""/>
              </a:rPr>
              <a:t>PowerPoint and Instructor Guide</a:t>
            </a:r>
            <a:br>
              <a:rPr lang="en-US" dirty="0">
                <a:ea typeface=""/>
                <a:cs typeface=""/>
              </a:rPr>
            </a:br>
            <a:endParaRPr lang="en-US" dirty="0">
              <a:ea typeface=""/>
              <a:cs typeface=""/>
            </a:endParaRPr>
          </a:p>
        </p:txBody>
      </p:sp>
      <p:pic>
        <p:nvPicPr>
          <p:cNvPr id="9" name="Picture 8" descr="A picture containing outdoor, person, sign, skiing&#10;&#10;Description automatically generated">
            <a:extLst>
              <a:ext uri="{FF2B5EF4-FFF2-40B4-BE49-F238E27FC236}">
                <a16:creationId xmlns:a16="http://schemas.microsoft.com/office/drawing/2014/main" id="{D215640B-CA97-3A49-A222-DE55FE486A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22" y="2218542"/>
            <a:ext cx="4252947" cy="3177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0F9757-4BC9-AC4B-9B01-3E92F650C3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207" y="1694757"/>
            <a:ext cx="4200893" cy="42690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356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D7FF7-CD1F-A349-BCAF-15181BE8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390797"/>
            <a:ext cx="6376218" cy="644157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dirty="0">
                <a:ea typeface=""/>
                <a:cs typeface=""/>
              </a:rPr>
              <a:t>Classroom Instruction:</a:t>
            </a:r>
            <a:br>
              <a:rPr lang="en-US" dirty="0">
                <a:ea typeface=""/>
                <a:cs typeface=""/>
              </a:rPr>
            </a:br>
            <a:r>
              <a:rPr lang="en-US" dirty="0">
                <a:ea typeface=""/>
                <a:cs typeface=""/>
              </a:rPr>
              <a:t>Video and Video Discussion Guides</a:t>
            </a:r>
            <a:br>
              <a:rPr lang="en-US" dirty="0">
                <a:ea typeface=""/>
                <a:cs typeface=""/>
              </a:rPr>
            </a:br>
            <a:endParaRPr lang="en-US" dirty="0">
              <a:ea typeface=""/>
              <a:cs typeface=""/>
            </a:endParaRPr>
          </a:p>
        </p:txBody>
      </p:sp>
      <p:sp>
        <p:nvSpPr>
          <p:cNvPr id="6" name="AutoShape 100">
            <a:extLst>
              <a:ext uri="{FF2B5EF4-FFF2-40B4-BE49-F238E27FC236}">
                <a16:creationId xmlns:a16="http://schemas.microsoft.com/office/drawing/2014/main" id="{E2D803C8-3B88-6444-95F9-F2E132372513}"/>
              </a:ext>
            </a:extLst>
          </p:cNvPr>
          <p:cNvSpPr>
            <a:spLocks/>
          </p:cNvSpPr>
          <p:nvPr/>
        </p:nvSpPr>
        <p:spPr bwMode="auto">
          <a:xfrm>
            <a:off x="502789" y="6351522"/>
            <a:ext cx="334645" cy="339090"/>
          </a:xfrm>
          <a:custGeom>
            <a:avLst/>
            <a:gdLst>
              <a:gd name="T0" fmla="+- 0 3448 3357"/>
              <a:gd name="T1" fmla="*/ T0 w 527"/>
              <a:gd name="T2" fmla="+- 0 -934 -1181"/>
              <a:gd name="T3" fmla="*/ -934 h 534"/>
              <a:gd name="T4" fmla="+- 0 3439 3357"/>
              <a:gd name="T5" fmla="*/ T4 w 527"/>
              <a:gd name="T6" fmla="+- 0 -934 -1181"/>
              <a:gd name="T7" fmla="*/ -934 h 534"/>
              <a:gd name="T8" fmla="+- 0 3357 3357"/>
              <a:gd name="T9" fmla="*/ T8 w 527"/>
              <a:gd name="T10" fmla="+- 0 -919 -1181"/>
              <a:gd name="T11" fmla="*/ -919 h 534"/>
              <a:gd name="T12" fmla="+- 0 3455 3357"/>
              <a:gd name="T13" fmla="*/ T12 w 527"/>
              <a:gd name="T14" fmla="+- 0 -910 -1181"/>
              <a:gd name="T15" fmla="*/ -910 h 534"/>
              <a:gd name="T16" fmla="+- 0 3506 3357"/>
              <a:gd name="T17" fmla="*/ T16 w 527"/>
              <a:gd name="T18" fmla="+- 0 -1055 -1181"/>
              <a:gd name="T19" fmla="*/ -1055 h 534"/>
              <a:gd name="T20" fmla="+- 0 3455 3357"/>
              <a:gd name="T21" fmla="*/ T20 w 527"/>
              <a:gd name="T22" fmla="+- 0 -1106 -1181"/>
              <a:gd name="T23" fmla="*/ -1106 h 534"/>
              <a:gd name="T24" fmla="+- 0 3428 3357"/>
              <a:gd name="T25" fmla="*/ T24 w 527"/>
              <a:gd name="T26" fmla="+- 0 -1087 -1181"/>
              <a:gd name="T27" fmla="*/ -1087 h 534"/>
              <a:gd name="T28" fmla="+- 0 3489 3357"/>
              <a:gd name="T29" fmla="*/ T28 w 527"/>
              <a:gd name="T30" fmla="+- 0 -1031 -1181"/>
              <a:gd name="T31" fmla="*/ -1031 h 534"/>
              <a:gd name="T32" fmla="+- 0 3504 3357"/>
              <a:gd name="T33" fmla="*/ T32 w 527"/>
              <a:gd name="T34" fmla="+- 0 -1036 -1181"/>
              <a:gd name="T35" fmla="*/ -1036 h 534"/>
              <a:gd name="T36" fmla="+- 0 3629 3357"/>
              <a:gd name="T37" fmla="*/ T36 w 527"/>
              <a:gd name="T38" fmla="+- 0 -1181 -1181"/>
              <a:gd name="T39" fmla="*/ -1181 h 534"/>
              <a:gd name="T40" fmla="+- 0 3612 3357"/>
              <a:gd name="T41" fmla="*/ T40 w 527"/>
              <a:gd name="T42" fmla="+- 0 -1084 -1181"/>
              <a:gd name="T43" fmla="*/ -1084 h 534"/>
              <a:gd name="T44" fmla="+- 0 3766 3357"/>
              <a:gd name="T45" fmla="*/ T44 w 527"/>
              <a:gd name="T46" fmla="+- 0 -912 -1181"/>
              <a:gd name="T47" fmla="*/ -912 h 534"/>
              <a:gd name="T48" fmla="+- 0 3735 3357"/>
              <a:gd name="T49" fmla="*/ T48 w 527"/>
              <a:gd name="T50" fmla="+- 0 -1000 -1181"/>
              <a:gd name="T51" fmla="*/ -1000 h 534"/>
              <a:gd name="T52" fmla="+- 0 3696 3357"/>
              <a:gd name="T53" fmla="*/ T52 w 527"/>
              <a:gd name="T54" fmla="+- 0 -826 -1181"/>
              <a:gd name="T55" fmla="*/ -826 h 534"/>
              <a:gd name="T56" fmla="+- 0 3660 3357"/>
              <a:gd name="T57" fmla="*/ T56 w 527"/>
              <a:gd name="T58" fmla="+- 0 -783 -1181"/>
              <a:gd name="T59" fmla="*/ -783 h 534"/>
              <a:gd name="T60" fmla="+- 0 3657 3357"/>
              <a:gd name="T61" fmla="*/ T60 w 527"/>
              <a:gd name="T62" fmla="+- 0 -709 -1181"/>
              <a:gd name="T63" fmla="*/ -709 h 534"/>
              <a:gd name="T64" fmla="+- 0 3640 3357"/>
              <a:gd name="T65" fmla="*/ T64 w 527"/>
              <a:gd name="T66" fmla="+- 0 -683 -1181"/>
              <a:gd name="T67" fmla="*/ -683 h 534"/>
              <a:gd name="T68" fmla="+- 0 3597 3357"/>
              <a:gd name="T69" fmla="*/ T68 w 527"/>
              <a:gd name="T70" fmla="+- 0 -688 -1181"/>
              <a:gd name="T71" fmla="*/ -688 h 534"/>
              <a:gd name="T72" fmla="+- 0 3657 3357"/>
              <a:gd name="T73" fmla="*/ T72 w 527"/>
              <a:gd name="T74" fmla="+- 0 -740 -1181"/>
              <a:gd name="T75" fmla="*/ -740 h 534"/>
              <a:gd name="T76" fmla="+- 0 3660 3357"/>
              <a:gd name="T77" fmla="*/ T76 w 527"/>
              <a:gd name="T78" fmla="+- 0 -783 -1181"/>
              <a:gd name="T79" fmla="*/ -783 h 534"/>
              <a:gd name="T80" fmla="+- 0 3578 3357"/>
              <a:gd name="T81" fmla="*/ T80 w 527"/>
              <a:gd name="T82" fmla="+- 0 -806 -1181"/>
              <a:gd name="T83" fmla="*/ -806 h 534"/>
              <a:gd name="T84" fmla="+- 0 3524 3357"/>
              <a:gd name="T85" fmla="*/ T84 w 527"/>
              <a:gd name="T86" fmla="+- 0 -850 -1181"/>
              <a:gd name="T87" fmla="*/ -850 h 534"/>
              <a:gd name="T88" fmla="+- 0 3514 3357"/>
              <a:gd name="T89" fmla="*/ T88 w 527"/>
              <a:gd name="T90" fmla="+- 0 -954 -1181"/>
              <a:gd name="T91" fmla="*/ -954 h 534"/>
              <a:gd name="T92" fmla="+- 0 3572 3357"/>
              <a:gd name="T93" fmla="*/ T92 w 527"/>
              <a:gd name="T94" fmla="+- 0 -1015 -1181"/>
              <a:gd name="T95" fmla="*/ -1015 h 534"/>
              <a:gd name="T96" fmla="+- 0 3643 3357"/>
              <a:gd name="T97" fmla="*/ T96 w 527"/>
              <a:gd name="T98" fmla="+- 0 -1023 -1181"/>
              <a:gd name="T99" fmla="*/ -1023 h 534"/>
              <a:gd name="T100" fmla="+- 0 3715 3357"/>
              <a:gd name="T101" fmla="*/ T100 w 527"/>
              <a:gd name="T102" fmla="+- 0 -975 -1181"/>
              <a:gd name="T103" fmla="*/ -975 h 534"/>
              <a:gd name="T104" fmla="+- 0 3735 3357"/>
              <a:gd name="T105" fmla="*/ T104 w 527"/>
              <a:gd name="T106" fmla="+- 0 -1000 -1181"/>
              <a:gd name="T107" fmla="*/ -1000 h 534"/>
              <a:gd name="T108" fmla="+- 0 3670 3357"/>
              <a:gd name="T109" fmla="*/ T108 w 527"/>
              <a:gd name="T110" fmla="+- 0 -1048 -1181"/>
              <a:gd name="T111" fmla="*/ -1048 h 534"/>
              <a:gd name="T112" fmla="+- 0 3559 3357"/>
              <a:gd name="T113" fmla="*/ T112 w 527"/>
              <a:gd name="T114" fmla="+- 0 -1043 -1181"/>
              <a:gd name="T115" fmla="*/ -1043 h 534"/>
              <a:gd name="T116" fmla="+- 0 3485 3357"/>
              <a:gd name="T117" fmla="*/ T116 w 527"/>
              <a:gd name="T118" fmla="+- 0 -966 -1181"/>
              <a:gd name="T119" fmla="*/ -966 h 534"/>
              <a:gd name="T120" fmla="+- 0 3480 3357"/>
              <a:gd name="T121" fmla="*/ T120 w 527"/>
              <a:gd name="T122" fmla="+- 0 -874 -1181"/>
              <a:gd name="T123" fmla="*/ -874 h 534"/>
              <a:gd name="T124" fmla="+- 0 3520 3357"/>
              <a:gd name="T125" fmla="*/ T124 w 527"/>
              <a:gd name="T126" fmla="+- 0 -808 -1181"/>
              <a:gd name="T127" fmla="*/ -808 h 534"/>
              <a:gd name="T128" fmla="+- 0 3551 3357"/>
              <a:gd name="T129" fmla="*/ T128 w 527"/>
              <a:gd name="T130" fmla="+- 0 -703 -1181"/>
              <a:gd name="T131" fmla="*/ -703 h 534"/>
              <a:gd name="T132" fmla="+- 0 3581 3357"/>
              <a:gd name="T133" fmla="*/ T132 w 527"/>
              <a:gd name="T134" fmla="+- 0 -660 -1181"/>
              <a:gd name="T135" fmla="*/ -660 h 534"/>
              <a:gd name="T136" fmla="+- 0 3620 3357"/>
              <a:gd name="T137" fmla="*/ T136 w 527"/>
              <a:gd name="T138" fmla="+- 0 -648 -1181"/>
              <a:gd name="T139" fmla="*/ -648 h 534"/>
              <a:gd name="T140" fmla="+- 0 3669 3357"/>
              <a:gd name="T141" fmla="*/ T140 w 527"/>
              <a:gd name="T142" fmla="+- 0 -668 -1181"/>
              <a:gd name="T143" fmla="*/ -668 h 534"/>
              <a:gd name="T144" fmla="+- 0 3690 3357"/>
              <a:gd name="T145" fmla="*/ T144 w 527"/>
              <a:gd name="T146" fmla="+- 0 -709 -1181"/>
              <a:gd name="T147" fmla="*/ -709 h 534"/>
              <a:gd name="T148" fmla="+- 0 3691 3357"/>
              <a:gd name="T149" fmla="*/ T148 w 527"/>
              <a:gd name="T150" fmla="+- 0 -783 -1181"/>
              <a:gd name="T151" fmla="*/ -783 h 534"/>
              <a:gd name="T152" fmla="+- 0 3760 3357"/>
              <a:gd name="T153" fmla="*/ T152 w 527"/>
              <a:gd name="T154" fmla="+- 0 -874 -1181"/>
              <a:gd name="T155" fmla="*/ -874 h 534"/>
              <a:gd name="T156" fmla="+- 0 3799 3357"/>
              <a:gd name="T157" fmla="*/ T156 w 527"/>
              <a:gd name="T158" fmla="+- 0 -1112 -1181"/>
              <a:gd name="T159" fmla="*/ -1112 h 534"/>
              <a:gd name="T160" fmla="+- 0 3734 3357"/>
              <a:gd name="T161" fmla="*/ T160 w 527"/>
              <a:gd name="T162" fmla="+- 0 -1054 -1181"/>
              <a:gd name="T163" fmla="*/ -1054 h 534"/>
              <a:gd name="T164" fmla="+- 0 3737 3357"/>
              <a:gd name="T165" fmla="*/ T164 w 527"/>
              <a:gd name="T166" fmla="+- 0 -1036 -1181"/>
              <a:gd name="T167" fmla="*/ -1036 h 534"/>
              <a:gd name="T168" fmla="+- 0 3752 3357"/>
              <a:gd name="T169" fmla="*/ T168 w 527"/>
              <a:gd name="T170" fmla="+- 0 -1031 -1181"/>
              <a:gd name="T171" fmla="*/ -1031 h 534"/>
              <a:gd name="T172" fmla="+- 0 3807 3357"/>
              <a:gd name="T173" fmla="*/ T172 w 527"/>
              <a:gd name="T174" fmla="+- 0 -1083 -1181"/>
              <a:gd name="T175" fmla="*/ -1083 h 534"/>
              <a:gd name="T176" fmla="+- 0 3876 3357"/>
              <a:gd name="T177" fmla="*/ T176 w 527"/>
              <a:gd name="T178" fmla="+- 0 -934 -1181"/>
              <a:gd name="T179" fmla="*/ -934 h 534"/>
              <a:gd name="T180" fmla="+- 0 3883 3357"/>
              <a:gd name="T181" fmla="*/ T180 w 527"/>
              <a:gd name="T182" fmla="+- 0 -928 -1181"/>
              <a:gd name="T183" fmla="*/ -928 h 534"/>
              <a:gd name="T184" fmla="+- 0 3792 3357"/>
              <a:gd name="T185" fmla="*/ T184 w 527"/>
              <a:gd name="T186" fmla="+- 0 -933 -1181"/>
              <a:gd name="T187" fmla="*/ -933 h 534"/>
              <a:gd name="T188" fmla="+- 0 3793 3357"/>
              <a:gd name="T189" fmla="*/ T188 w 527"/>
              <a:gd name="T190" fmla="+- 0 -903 -1181"/>
              <a:gd name="T191" fmla="*/ -903 h 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527" h="534">
                <a:moveTo>
                  <a:pt x="91" y="247"/>
                </a:moveTo>
                <a:lnTo>
                  <a:pt x="90" y="247"/>
                </a:lnTo>
                <a:lnTo>
                  <a:pt x="82" y="247"/>
                </a:lnTo>
                <a:lnTo>
                  <a:pt x="91" y="247"/>
                </a:lnTo>
                <a:moveTo>
                  <a:pt x="98" y="262"/>
                </a:moveTo>
                <a:lnTo>
                  <a:pt x="97" y="253"/>
                </a:lnTo>
                <a:lnTo>
                  <a:pt x="91" y="247"/>
                </a:lnTo>
                <a:lnTo>
                  <a:pt x="82" y="247"/>
                </a:lnTo>
                <a:lnTo>
                  <a:pt x="15" y="247"/>
                </a:lnTo>
                <a:lnTo>
                  <a:pt x="6" y="248"/>
                </a:lnTo>
                <a:lnTo>
                  <a:pt x="0" y="255"/>
                </a:lnTo>
                <a:lnTo>
                  <a:pt x="0" y="262"/>
                </a:lnTo>
                <a:lnTo>
                  <a:pt x="1" y="271"/>
                </a:lnTo>
                <a:lnTo>
                  <a:pt x="7" y="278"/>
                </a:lnTo>
                <a:lnTo>
                  <a:pt x="91" y="278"/>
                </a:lnTo>
                <a:lnTo>
                  <a:pt x="98" y="271"/>
                </a:lnTo>
                <a:lnTo>
                  <a:pt x="98" y="262"/>
                </a:lnTo>
                <a:moveTo>
                  <a:pt x="151" y="138"/>
                </a:moveTo>
                <a:lnTo>
                  <a:pt x="151" y="130"/>
                </a:lnTo>
                <a:lnTo>
                  <a:pt x="149" y="126"/>
                </a:lnTo>
                <a:lnTo>
                  <a:pt x="147" y="123"/>
                </a:lnTo>
                <a:lnTo>
                  <a:pt x="99" y="77"/>
                </a:lnTo>
                <a:lnTo>
                  <a:pt x="99" y="76"/>
                </a:lnTo>
                <a:lnTo>
                  <a:pt x="98" y="75"/>
                </a:lnTo>
                <a:lnTo>
                  <a:pt x="90" y="69"/>
                </a:lnTo>
                <a:lnTo>
                  <a:pt x="80" y="70"/>
                </a:lnTo>
                <a:lnTo>
                  <a:pt x="70" y="84"/>
                </a:lnTo>
                <a:lnTo>
                  <a:pt x="71" y="94"/>
                </a:lnTo>
                <a:lnTo>
                  <a:pt x="78" y="99"/>
                </a:lnTo>
                <a:lnTo>
                  <a:pt x="125" y="145"/>
                </a:lnTo>
                <a:lnTo>
                  <a:pt x="128" y="148"/>
                </a:lnTo>
                <a:lnTo>
                  <a:pt x="132" y="150"/>
                </a:lnTo>
                <a:lnTo>
                  <a:pt x="136" y="150"/>
                </a:lnTo>
                <a:lnTo>
                  <a:pt x="140" y="150"/>
                </a:lnTo>
                <a:lnTo>
                  <a:pt x="144" y="148"/>
                </a:lnTo>
                <a:lnTo>
                  <a:pt x="147" y="145"/>
                </a:lnTo>
                <a:lnTo>
                  <a:pt x="150" y="141"/>
                </a:lnTo>
                <a:lnTo>
                  <a:pt x="151" y="138"/>
                </a:lnTo>
                <a:moveTo>
                  <a:pt x="279" y="7"/>
                </a:moveTo>
                <a:lnTo>
                  <a:pt x="272" y="0"/>
                </a:lnTo>
                <a:lnTo>
                  <a:pt x="255" y="0"/>
                </a:lnTo>
                <a:lnTo>
                  <a:pt x="248" y="7"/>
                </a:lnTo>
                <a:lnTo>
                  <a:pt x="248" y="90"/>
                </a:lnTo>
                <a:lnTo>
                  <a:pt x="255" y="97"/>
                </a:lnTo>
                <a:lnTo>
                  <a:pt x="272" y="97"/>
                </a:lnTo>
                <a:lnTo>
                  <a:pt x="279" y="90"/>
                </a:lnTo>
                <a:lnTo>
                  <a:pt x="279" y="7"/>
                </a:lnTo>
                <a:moveTo>
                  <a:pt x="409" y="269"/>
                </a:moveTo>
                <a:lnTo>
                  <a:pt x="406" y="239"/>
                </a:lnTo>
                <a:lnTo>
                  <a:pt x="396" y="211"/>
                </a:lnTo>
                <a:lnTo>
                  <a:pt x="382" y="186"/>
                </a:lnTo>
                <a:lnTo>
                  <a:pt x="378" y="181"/>
                </a:lnTo>
                <a:lnTo>
                  <a:pt x="378" y="269"/>
                </a:lnTo>
                <a:lnTo>
                  <a:pt x="373" y="301"/>
                </a:lnTo>
                <a:lnTo>
                  <a:pt x="360" y="331"/>
                </a:lnTo>
                <a:lnTo>
                  <a:pt x="339" y="355"/>
                </a:lnTo>
                <a:lnTo>
                  <a:pt x="311" y="373"/>
                </a:lnTo>
                <a:lnTo>
                  <a:pt x="306" y="376"/>
                </a:lnTo>
                <a:lnTo>
                  <a:pt x="303" y="381"/>
                </a:lnTo>
                <a:lnTo>
                  <a:pt x="303" y="398"/>
                </a:lnTo>
                <a:lnTo>
                  <a:pt x="303" y="429"/>
                </a:lnTo>
                <a:lnTo>
                  <a:pt x="303" y="441"/>
                </a:lnTo>
                <a:lnTo>
                  <a:pt x="300" y="441"/>
                </a:lnTo>
                <a:lnTo>
                  <a:pt x="300" y="472"/>
                </a:lnTo>
                <a:lnTo>
                  <a:pt x="298" y="479"/>
                </a:lnTo>
                <a:lnTo>
                  <a:pt x="295" y="486"/>
                </a:lnTo>
                <a:lnTo>
                  <a:pt x="290" y="491"/>
                </a:lnTo>
                <a:lnTo>
                  <a:pt x="283" y="498"/>
                </a:lnTo>
                <a:lnTo>
                  <a:pt x="274" y="503"/>
                </a:lnTo>
                <a:lnTo>
                  <a:pt x="263" y="503"/>
                </a:lnTo>
                <a:lnTo>
                  <a:pt x="251" y="500"/>
                </a:lnTo>
                <a:lnTo>
                  <a:pt x="240" y="493"/>
                </a:lnTo>
                <a:lnTo>
                  <a:pt x="231" y="484"/>
                </a:lnTo>
                <a:lnTo>
                  <a:pt x="226" y="472"/>
                </a:lnTo>
                <a:lnTo>
                  <a:pt x="300" y="472"/>
                </a:lnTo>
                <a:lnTo>
                  <a:pt x="300" y="441"/>
                </a:lnTo>
                <a:lnTo>
                  <a:pt x="224" y="441"/>
                </a:lnTo>
                <a:lnTo>
                  <a:pt x="224" y="429"/>
                </a:lnTo>
                <a:lnTo>
                  <a:pt x="303" y="429"/>
                </a:lnTo>
                <a:lnTo>
                  <a:pt x="303" y="398"/>
                </a:lnTo>
                <a:lnTo>
                  <a:pt x="224" y="398"/>
                </a:lnTo>
                <a:lnTo>
                  <a:pt x="224" y="386"/>
                </a:lnTo>
                <a:lnTo>
                  <a:pt x="224" y="381"/>
                </a:lnTo>
                <a:lnTo>
                  <a:pt x="221" y="375"/>
                </a:lnTo>
                <a:lnTo>
                  <a:pt x="216" y="372"/>
                </a:lnTo>
                <a:lnTo>
                  <a:pt x="188" y="355"/>
                </a:lnTo>
                <a:lnTo>
                  <a:pt x="167" y="331"/>
                </a:lnTo>
                <a:lnTo>
                  <a:pt x="153" y="301"/>
                </a:lnTo>
                <a:lnTo>
                  <a:pt x="149" y="269"/>
                </a:lnTo>
                <a:lnTo>
                  <a:pt x="151" y="247"/>
                </a:lnTo>
                <a:lnTo>
                  <a:pt x="157" y="227"/>
                </a:lnTo>
                <a:lnTo>
                  <a:pt x="167" y="208"/>
                </a:lnTo>
                <a:lnTo>
                  <a:pt x="180" y="191"/>
                </a:lnTo>
                <a:lnTo>
                  <a:pt x="196" y="177"/>
                </a:lnTo>
                <a:lnTo>
                  <a:pt x="215" y="166"/>
                </a:lnTo>
                <a:lnTo>
                  <a:pt x="235" y="159"/>
                </a:lnTo>
                <a:lnTo>
                  <a:pt x="256" y="155"/>
                </a:lnTo>
                <a:lnTo>
                  <a:pt x="263" y="155"/>
                </a:lnTo>
                <a:lnTo>
                  <a:pt x="286" y="158"/>
                </a:lnTo>
                <a:lnTo>
                  <a:pt x="307" y="164"/>
                </a:lnTo>
                <a:lnTo>
                  <a:pt x="326" y="174"/>
                </a:lnTo>
                <a:lnTo>
                  <a:pt x="344" y="189"/>
                </a:lnTo>
                <a:lnTo>
                  <a:pt x="358" y="206"/>
                </a:lnTo>
                <a:lnTo>
                  <a:pt x="369" y="225"/>
                </a:lnTo>
                <a:lnTo>
                  <a:pt x="376" y="246"/>
                </a:lnTo>
                <a:lnTo>
                  <a:pt x="378" y="269"/>
                </a:lnTo>
                <a:lnTo>
                  <a:pt x="378" y="181"/>
                </a:lnTo>
                <a:lnTo>
                  <a:pt x="363" y="163"/>
                </a:lnTo>
                <a:lnTo>
                  <a:pt x="352" y="155"/>
                </a:lnTo>
                <a:lnTo>
                  <a:pt x="339" y="145"/>
                </a:lnTo>
                <a:lnTo>
                  <a:pt x="313" y="133"/>
                </a:lnTo>
                <a:lnTo>
                  <a:pt x="284" y="126"/>
                </a:lnTo>
                <a:lnTo>
                  <a:pt x="255" y="124"/>
                </a:lnTo>
                <a:lnTo>
                  <a:pt x="228" y="129"/>
                </a:lnTo>
                <a:lnTo>
                  <a:pt x="202" y="138"/>
                </a:lnTo>
                <a:lnTo>
                  <a:pt x="179" y="151"/>
                </a:lnTo>
                <a:lnTo>
                  <a:pt x="158" y="169"/>
                </a:lnTo>
                <a:lnTo>
                  <a:pt x="141" y="191"/>
                </a:lnTo>
                <a:lnTo>
                  <a:pt x="128" y="215"/>
                </a:lnTo>
                <a:lnTo>
                  <a:pt x="121" y="241"/>
                </a:lnTo>
                <a:lnTo>
                  <a:pt x="118" y="268"/>
                </a:lnTo>
                <a:lnTo>
                  <a:pt x="119" y="288"/>
                </a:lnTo>
                <a:lnTo>
                  <a:pt x="123" y="307"/>
                </a:lnTo>
                <a:lnTo>
                  <a:pt x="130" y="326"/>
                </a:lnTo>
                <a:lnTo>
                  <a:pt x="139" y="344"/>
                </a:lnTo>
                <a:lnTo>
                  <a:pt x="150" y="359"/>
                </a:lnTo>
                <a:lnTo>
                  <a:pt x="163" y="373"/>
                </a:lnTo>
                <a:lnTo>
                  <a:pt x="177" y="386"/>
                </a:lnTo>
                <a:lnTo>
                  <a:pt x="193" y="396"/>
                </a:lnTo>
                <a:lnTo>
                  <a:pt x="193" y="464"/>
                </a:lnTo>
                <a:lnTo>
                  <a:pt x="194" y="478"/>
                </a:lnTo>
                <a:lnTo>
                  <a:pt x="198" y="491"/>
                </a:lnTo>
                <a:lnTo>
                  <a:pt x="205" y="502"/>
                </a:lnTo>
                <a:lnTo>
                  <a:pt x="214" y="513"/>
                </a:lnTo>
                <a:lnTo>
                  <a:pt x="224" y="521"/>
                </a:lnTo>
                <a:lnTo>
                  <a:pt x="236" y="528"/>
                </a:lnTo>
                <a:lnTo>
                  <a:pt x="249" y="532"/>
                </a:lnTo>
                <a:lnTo>
                  <a:pt x="262" y="533"/>
                </a:lnTo>
                <a:lnTo>
                  <a:pt x="263" y="533"/>
                </a:lnTo>
                <a:lnTo>
                  <a:pt x="276" y="532"/>
                </a:lnTo>
                <a:lnTo>
                  <a:pt x="289" y="528"/>
                </a:lnTo>
                <a:lnTo>
                  <a:pt x="301" y="521"/>
                </a:lnTo>
                <a:lnTo>
                  <a:pt x="312" y="513"/>
                </a:lnTo>
                <a:lnTo>
                  <a:pt x="321" y="503"/>
                </a:lnTo>
                <a:lnTo>
                  <a:pt x="328" y="491"/>
                </a:lnTo>
                <a:lnTo>
                  <a:pt x="332" y="478"/>
                </a:lnTo>
                <a:lnTo>
                  <a:pt x="333" y="472"/>
                </a:lnTo>
                <a:lnTo>
                  <a:pt x="334" y="464"/>
                </a:lnTo>
                <a:lnTo>
                  <a:pt x="334" y="441"/>
                </a:lnTo>
                <a:lnTo>
                  <a:pt x="334" y="429"/>
                </a:lnTo>
                <a:lnTo>
                  <a:pt x="334" y="398"/>
                </a:lnTo>
                <a:lnTo>
                  <a:pt x="334" y="396"/>
                </a:lnTo>
                <a:lnTo>
                  <a:pt x="365" y="373"/>
                </a:lnTo>
                <a:lnTo>
                  <a:pt x="388" y="342"/>
                </a:lnTo>
                <a:lnTo>
                  <a:pt x="403" y="307"/>
                </a:lnTo>
                <a:lnTo>
                  <a:pt x="409" y="269"/>
                </a:lnTo>
                <a:moveTo>
                  <a:pt x="457" y="89"/>
                </a:moveTo>
                <a:lnTo>
                  <a:pt x="456" y="79"/>
                </a:lnTo>
                <a:lnTo>
                  <a:pt x="442" y="69"/>
                </a:lnTo>
                <a:lnTo>
                  <a:pt x="433" y="70"/>
                </a:lnTo>
                <a:lnTo>
                  <a:pt x="427" y="77"/>
                </a:lnTo>
                <a:lnTo>
                  <a:pt x="379" y="124"/>
                </a:lnTo>
                <a:lnTo>
                  <a:pt x="377" y="127"/>
                </a:lnTo>
                <a:lnTo>
                  <a:pt x="375" y="131"/>
                </a:lnTo>
                <a:lnTo>
                  <a:pt x="376" y="139"/>
                </a:lnTo>
                <a:lnTo>
                  <a:pt x="377" y="143"/>
                </a:lnTo>
                <a:lnTo>
                  <a:pt x="380" y="145"/>
                </a:lnTo>
                <a:lnTo>
                  <a:pt x="383" y="148"/>
                </a:lnTo>
                <a:lnTo>
                  <a:pt x="387" y="150"/>
                </a:lnTo>
                <a:lnTo>
                  <a:pt x="391" y="150"/>
                </a:lnTo>
                <a:lnTo>
                  <a:pt x="395" y="150"/>
                </a:lnTo>
                <a:lnTo>
                  <a:pt x="399" y="148"/>
                </a:lnTo>
                <a:lnTo>
                  <a:pt x="402" y="145"/>
                </a:lnTo>
                <a:lnTo>
                  <a:pt x="449" y="99"/>
                </a:lnTo>
                <a:lnTo>
                  <a:pt x="450" y="98"/>
                </a:lnTo>
                <a:lnTo>
                  <a:pt x="451" y="97"/>
                </a:lnTo>
                <a:lnTo>
                  <a:pt x="457" y="89"/>
                </a:lnTo>
                <a:moveTo>
                  <a:pt x="519" y="247"/>
                </a:moveTo>
                <a:lnTo>
                  <a:pt x="519" y="247"/>
                </a:lnTo>
                <a:lnTo>
                  <a:pt x="511" y="247"/>
                </a:lnTo>
                <a:lnTo>
                  <a:pt x="519" y="247"/>
                </a:lnTo>
                <a:moveTo>
                  <a:pt x="526" y="261"/>
                </a:moveTo>
                <a:lnTo>
                  <a:pt x="526" y="253"/>
                </a:lnTo>
                <a:lnTo>
                  <a:pt x="519" y="247"/>
                </a:lnTo>
                <a:lnTo>
                  <a:pt x="511" y="247"/>
                </a:lnTo>
                <a:lnTo>
                  <a:pt x="443" y="247"/>
                </a:lnTo>
                <a:lnTo>
                  <a:pt x="435" y="248"/>
                </a:lnTo>
                <a:lnTo>
                  <a:pt x="429" y="255"/>
                </a:lnTo>
                <a:lnTo>
                  <a:pt x="429" y="261"/>
                </a:lnTo>
                <a:lnTo>
                  <a:pt x="429" y="271"/>
                </a:lnTo>
                <a:lnTo>
                  <a:pt x="436" y="278"/>
                </a:lnTo>
                <a:lnTo>
                  <a:pt x="519" y="278"/>
                </a:lnTo>
                <a:lnTo>
                  <a:pt x="526" y="271"/>
                </a:lnTo>
                <a:lnTo>
                  <a:pt x="526" y="261"/>
                </a:lnTo>
              </a:path>
            </a:pathLst>
          </a:custGeom>
          <a:solidFill>
            <a:srgbClr val="004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1288C7-137E-9044-B669-DD5A5F101194}"/>
              </a:ext>
            </a:extLst>
          </p:cNvPr>
          <p:cNvSpPr txBox="1"/>
          <p:nvPr/>
        </p:nvSpPr>
        <p:spPr>
          <a:xfrm>
            <a:off x="837434" y="6494404"/>
            <a:ext cx="270729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 6 Continuation Pay </a:t>
            </a:r>
            <a:r>
              <a:rPr lang="en-US" sz="675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Discussion Guide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2FCABC2-B22C-2A4F-9A80-71746AAC1A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034" y="1456840"/>
            <a:ext cx="3489999" cy="45164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D77EFB-7CAD-2A45-915A-FFB36824D8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66" y="1456840"/>
            <a:ext cx="3498834" cy="45164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481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7800C1-615E-8D43-A385-F8293C2E045E}"/>
              </a:ext>
            </a:extLst>
          </p:cNvPr>
          <p:cNvSpPr txBox="1">
            <a:spLocks/>
          </p:cNvSpPr>
          <p:nvPr/>
        </p:nvSpPr>
        <p:spPr>
          <a:xfrm>
            <a:off x="2364826" y="513315"/>
            <a:ext cx="6204249" cy="644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Online: USCG e-Learning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6C56BB-F5DE-C040-9099-E2B319816A19}"/>
              </a:ext>
            </a:extLst>
          </p:cNvPr>
          <p:cNvSpPr/>
          <p:nvPr/>
        </p:nvSpPr>
        <p:spPr>
          <a:xfrm>
            <a:off x="6838187" y="5866109"/>
            <a:ext cx="2227141" cy="8787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A1A44AB-CD08-534B-8C19-421C91FC8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64" y="1621370"/>
            <a:ext cx="7510071" cy="47233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098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D7FF7-CD1F-A349-BCAF-15181BE8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52060"/>
            <a:ext cx="6204249" cy="644157"/>
          </a:xfrm>
        </p:spPr>
        <p:txBody>
          <a:bodyPr/>
          <a:lstStyle/>
          <a:p>
            <a:r>
              <a:rPr lang="en-US" dirty="0"/>
              <a:t>Where Is My Touchpoint Toolbox?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8B9BC48-74A8-A044-B587-C8E23281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76" y="1626631"/>
            <a:ext cx="7386858" cy="4361214"/>
          </a:xfr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400"/>
              </a:spcBef>
              <a:buNone/>
            </a:pPr>
            <a:r>
              <a:rPr lang="en-US" sz="2500" dirty="0">
                <a:solidFill>
                  <a:srgbClr val="1D3867"/>
                </a:solidFill>
              </a:rPr>
              <a:t>Office of Financial Readiness (FINRED), </a:t>
            </a:r>
            <a:br>
              <a:rPr lang="en-US" sz="2500" dirty="0">
                <a:solidFill>
                  <a:srgbClr val="1D3867"/>
                </a:solidFill>
              </a:rPr>
            </a:br>
            <a:r>
              <a:rPr lang="en-US" sz="2500" dirty="0">
                <a:solidFill>
                  <a:srgbClr val="1D3867"/>
                </a:solidFill>
              </a:rPr>
              <a:t>CG Resource Page:  </a:t>
            </a:r>
            <a:endParaRPr lang="en-US" sz="2500" dirty="0">
              <a:solidFill>
                <a:srgbClr val="1D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5000"/>
              </a:lnSpc>
              <a:spcBef>
                <a:spcPts val="400"/>
              </a:spcBef>
              <a:buNone/>
            </a:pPr>
            <a:r>
              <a:rPr lang="en-US" sz="2500" b="0" i="1" u="sng" dirty="0">
                <a:solidFill>
                  <a:srgbClr val="1D3867"/>
                </a:solidFill>
                <a:hlinkClick r:id="rId3"/>
              </a:rPr>
              <a:t>finred.usalearning.gov/CoastGuardResource</a:t>
            </a:r>
            <a:endParaRPr lang="en-US" sz="2500" b="0" i="1" u="sng" dirty="0">
              <a:solidFill>
                <a:srgbClr val="1D3867"/>
              </a:solidFill>
            </a:endParaRPr>
          </a:p>
          <a:p>
            <a:pPr marL="0" indent="0">
              <a:lnSpc>
                <a:spcPct val="85000"/>
              </a:lnSpc>
              <a:spcBef>
                <a:spcPts val="400"/>
              </a:spcBef>
              <a:buNone/>
            </a:pPr>
            <a:endParaRPr lang="en-US" sz="2500" dirty="0">
              <a:solidFill>
                <a:srgbClr val="1D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5000"/>
              </a:lnSpc>
              <a:spcBef>
                <a:spcPts val="400"/>
              </a:spcBef>
              <a:buNone/>
            </a:pPr>
            <a:r>
              <a:rPr lang="en-US" sz="2500" dirty="0">
                <a:solidFill>
                  <a:srgbClr val="1D3867"/>
                </a:solidFill>
              </a:rPr>
              <a:t>CFS </a:t>
            </a:r>
            <a:r>
              <a:rPr lang="en-US" sz="2500" dirty="0" err="1">
                <a:solidFill>
                  <a:srgbClr val="1D3867"/>
                </a:solidFill>
              </a:rPr>
              <a:t>milSuite</a:t>
            </a:r>
            <a:r>
              <a:rPr lang="en-US" sz="2500" dirty="0">
                <a:solidFill>
                  <a:srgbClr val="1D3867"/>
                </a:solidFill>
              </a:rPr>
              <a:t> site:</a:t>
            </a:r>
            <a:br>
              <a:rPr lang="en-US" sz="2500" dirty="0">
                <a:solidFill>
                  <a:srgbClr val="1D3867"/>
                </a:solidFill>
                <a:hlinkClick r:id="rId4"/>
              </a:rPr>
            </a:br>
            <a:r>
              <a:rPr lang="en-US" sz="2500" b="0" i="1" u="sng" dirty="0">
                <a:solidFill>
                  <a:srgbClr val="1D3867"/>
                </a:solidFill>
                <a:hlinkClick r:id="rId4"/>
              </a:rPr>
              <a:t>milsuite.mil/book/groups/uscg-cfs-resources</a:t>
            </a:r>
            <a:endParaRPr lang="en-US" sz="2500" dirty="0">
              <a:solidFill>
                <a:srgbClr val="1D3867"/>
              </a:solidFill>
            </a:endParaRPr>
          </a:p>
          <a:p>
            <a:pPr marL="0" indent="0">
              <a:lnSpc>
                <a:spcPct val="85000"/>
              </a:lnSpc>
              <a:spcBef>
                <a:spcPts val="400"/>
              </a:spcBef>
              <a:buNone/>
            </a:pPr>
            <a:endParaRPr lang="en-US" sz="2500" dirty="0">
              <a:solidFill>
                <a:srgbClr val="1D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5000"/>
              </a:lnSpc>
              <a:spcBef>
                <a:spcPts val="400"/>
              </a:spcBef>
              <a:buNone/>
            </a:pPr>
            <a:r>
              <a:rPr lang="en-US" sz="2500" dirty="0">
                <a:solidFill>
                  <a:srgbClr val="1D3867"/>
                </a:solidFill>
              </a:rPr>
              <a:t>CG e-Learning site: </a:t>
            </a:r>
            <a:br>
              <a:rPr lang="en-US" sz="2500" dirty="0">
                <a:solidFill>
                  <a:srgbClr val="1D38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0" i="1" dirty="0">
                <a:solidFill>
                  <a:srgbClr val="1D3867"/>
                </a:solidFill>
                <a:hlinkClick r:id="rId5"/>
              </a:rPr>
              <a:t>elearning.uscg.mil </a:t>
            </a:r>
            <a:endParaRPr lang="en-US" sz="2500" b="0" i="1" dirty="0">
              <a:solidFill>
                <a:srgbClr val="1D3867"/>
              </a:solidFill>
            </a:endParaRPr>
          </a:p>
          <a:p>
            <a:pPr marL="0" indent="0">
              <a:lnSpc>
                <a:spcPct val="85000"/>
              </a:lnSpc>
              <a:spcBef>
                <a:spcPts val="400"/>
              </a:spcBef>
              <a:buNone/>
            </a:pPr>
            <a:endParaRPr lang="en-US" sz="2500" dirty="0">
              <a:solidFill>
                <a:srgbClr val="1D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8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D7FF7-CD1F-A349-BCAF-15181BE8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390797"/>
            <a:ext cx="6376218" cy="644157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dirty="0"/>
              <a:t>Training Initiation and Completion for Coast Guard</a:t>
            </a:r>
            <a:br>
              <a:rPr lang="en-US" dirty="0"/>
            </a:br>
            <a:endParaRPr lang="en-US" dirty="0">
              <a:ea typeface=""/>
              <a:cs typeface="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E12EEE-D473-4A4C-8979-6A27FA7F7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68" y="1552073"/>
            <a:ext cx="6845476" cy="4733816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Coast Guard Message directs Coast Guard member to CFS or PFM for assistance.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CFS or PFM delivers Touchpoint Curriculum or refers Coast Guard member to Coast Guard e-Learning site.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Upon completion, Coast Guard member provides verification of completed training by using the CG e-Learning site self-certify option. Member will be directed to input date of completion and counselor name in the CG e-Learning site.</a:t>
            </a:r>
          </a:p>
        </p:txBody>
      </p:sp>
    </p:spTree>
    <p:extLst>
      <p:ext uri="{BB962C8B-B14F-4D97-AF65-F5344CB8AC3E}">
        <p14:creationId xmlns:p14="http://schemas.microsoft.com/office/powerpoint/2010/main" val="1615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927707-A403-0849-BA36-6DEC251C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67558"/>
            <a:ext cx="6204249" cy="6441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5442675-9C26-3E47-B22B-1CDC2B7B9056}"/>
              </a:ext>
            </a:extLst>
          </p:cNvPr>
          <p:cNvSpPr txBox="1">
            <a:spLocks/>
          </p:cNvSpPr>
          <p:nvPr/>
        </p:nvSpPr>
        <p:spPr>
          <a:xfrm>
            <a:off x="2337270" y="1614065"/>
            <a:ext cx="6231805" cy="47338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2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9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/>
              <a:t>Thank you for completing the Introduction to Touchpoint Curriculum.</a:t>
            </a:r>
          </a:p>
          <a:p>
            <a:pPr marL="0" indent="0">
              <a:buNone/>
            </a:pPr>
            <a:r>
              <a:rPr lang="en-US" sz="2500" dirty="0"/>
              <a:t>Let’s recap what you learned: </a:t>
            </a:r>
          </a:p>
          <a:p>
            <a:r>
              <a:rPr lang="en-US" b="0" dirty="0"/>
              <a:t>What Is Touchpoint Curriculum?  </a:t>
            </a:r>
          </a:p>
          <a:p>
            <a:pPr lvl="1"/>
            <a:r>
              <a:rPr lang="en-US" sz="2400" dirty="0"/>
              <a:t>Policy</a:t>
            </a:r>
            <a:endParaRPr lang="en-US" sz="2000" dirty="0"/>
          </a:p>
          <a:p>
            <a:pPr lvl="1"/>
            <a:r>
              <a:rPr lang="en-US" sz="2400" dirty="0"/>
              <a:t>Financial Literacy Best Practices</a:t>
            </a:r>
            <a:endParaRPr lang="en-US" sz="2000" dirty="0"/>
          </a:p>
          <a:p>
            <a:r>
              <a:rPr lang="en-US" b="0" dirty="0"/>
              <a:t>Road to Financial Readiness</a:t>
            </a:r>
          </a:p>
          <a:p>
            <a:r>
              <a:rPr lang="en-US" b="0" dirty="0"/>
              <a:t>Learning Objectives </a:t>
            </a:r>
          </a:p>
          <a:p>
            <a:r>
              <a:rPr lang="en-US" b="0" dirty="0"/>
              <a:t>Touchpoint Toolbox</a:t>
            </a:r>
          </a:p>
          <a:p>
            <a:r>
              <a:rPr lang="en-US" b="0" dirty="0"/>
              <a:t>Training Initiation and Completion</a:t>
            </a:r>
            <a:endParaRPr lang="en-US" sz="2000" b="0" dirty="0"/>
          </a:p>
          <a:p>
            <a:endParaRPr lang="en-US" sz="2000" dirty="0"/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020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83FB08-B451-7A40-BBF4-6E8ED92A9F2A}"/>
              </a:ext>
            </a:extLst>
          </p:cNvPr>
          <p:cNvSpPr txBox="1">
            <a:spLocks/>
          </p:cNvSpPr>
          <p:nvPr/>
        </p:nvSpPr>
        <p:spPr>
          <a:xfrm>
            <a:off x="2364826" y="567558"/>
            <a:ext cx="6204249" cy="644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5FF86F8-C776-EF45-9D2C-22BC5787DB7B}"/>
              </a:ext>
            </a:extLst>
          </p:cNvPr>
          <p:cNvSpPr txBox="1">
            <a:spLocks/>
          </p:cNvSpPr>
          <p:nvPr/>
        </p:nvSpPr>
        <p:spPr>
          <a:xfrm>
            <a:off x="2120022" y="1692441"/>
            <a:ext cx="7023977" cy="54117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2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9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3" indent="-214303" eaLnBrk="0" fontAlgn="t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</a:rPr>
              <a:t>Checklist and Handouts</a:t>
            </a:r>
          </a:p>
          <a:p>
            <a:pPr marL="214303" indent="-214303" eaLnBrk="0" fontAlgn="t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500" dirty="0">
              <a:solidFill>
                <a:srgbClr val="00416D"/>
              </a:solidFill>
            </a:endParaRPr>
          </a:p>
          <a:p>
            <a:pPr marL="214303" indent="-214303" eaLnBrk="0" fontAlgn="t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</a:rPr>
              <a:t>Financial Education and Support</a:t>
            </a:r>
          </a:p>
          <a:p>
            <a:pPr marL="742950" lvl="1" indent="-285750" eaLnBrk="0" fontAlgn="t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416D"/>
                </a:solidFill>
              </a:rPr>
              <a:t>Command Financial Specialists (CFS)</a:t>
            </a:r>
          </a:p>
          <a:p>
            <a:pPr marL="742950" lvl="1" indent="-285750" eaLnBrk="0" fontAlgn="t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416D"/>
                </a:solidFill>
              </a:rPr>
              <a:t>Personal Financial Managers (PFM)</a:t>
            </a:r>
          </a:p>
          <a:p>
            <a:pPr marL="742950" lvl="1" indent="-285750" eaLnBrk="0" fontAlgn="t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416D"/>
                </a:solidFill>
              </a:rPr>
              <a:t>Health, Safety and Work-Life (HSWL) </a:t>
            </a:r>
            <a:br>
              <a:rPr lang="en-US" altLang="en-US" dirty="0">
                <a:solidFill>
                  <a:srgbClr val="00416D"/>
                </a:solidFill>
              </a:rPr>
            </a:br>
            <a:r>
              <a:rPr lang="en-US" altLang="en-US" dirty="0">
                <a:solidFill>
                  <a:srgbClr val="00416D"/>
                </a:solidFill>
              </a:rPr>
              <a:t>Regional Practice </a:t>
            </a:r>
          </a:p>
          <a:p>
            <a:pPr marL="742950" lvl="1" indent="-285750" eaLnBrk="0" fontAlgn="t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416D"/>
                </a:solidFill>
              </a:rPr>
              <a:t>CG SUPRT</a:t>
            </a:r>
          </a:p>
          <a:p>
            <a:pPr marL="742950" lvl="1" indent="-285750" eaLnBrk="0" fontAlgn="t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416D"/>
                </a:solidFill>
              </a:rPr>
              <a:t>Coast Guard Mutual Assistance (CGMA)</a:t>
            </a:r>
          </a:p>
          <a:p>
            <a:pPr marL="742950" lvl="1" indent="-285750" eaLnBrk="0" fontAlgn="t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416D"/>
              </a:solidFill>
            </a:endParaRPr>
          </a:p>
          <a:p>
            <a:pPr marL="214303" indent="-214303" eaLnBrk="0" fontAlgn="t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</a:rPr>
              <a:t>Financial Literacy Mobile Apps </a:t>
            </a:r>
          </a:p>
          <a:p>
            <a:pPr marL="742950" lvl="1" indent="-285750" eaLnBrk="0" fontAlgn="t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416D"/>
                </a:solidFill>
              </a:rPr>
              <a:t>Coast Guard Work-Life mobile app</a:t>
            </a:r>
          </a:p>
          <a:p>
            <a:pPr marL="742950" lvl="1" indent="-285750" eaLnBrk="0" fontAlgn="t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416D"/>
                </a:solidFill>
              </a:rPr>
              <a:t>DoD FINRED </a:t>
            </a:r>
            <a:r>
              <a:rPr lang="en-US" altLang="en-US" dirty="0" err="1">
                <a:solidFill>
                  <a:srgbClr val="00416D"/>
                </a:solidFill>
              </a:rPr>
              <a:t>Sen$e</a:t>
            </a:r>
            <a:r>
              <a:rPr lang="en-US" altLang="en-US" dirty="0">
                <a:solidFill>
                  <a:srgbClr val="00416D"/>
                </a:solidFill>
              </a:rPr>
              <a:t>      mobile app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00FA5D-199E-D74B-8D10-C01267FEA3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826" y="5693427"/>
            <a:ext cx="367521" cy="3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5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2FE4340-C5D3-D94E-87B1-3214E7CFB4FD}"/>
              </a:ext>
            </a:extLst>
          </p:cNvPr>
          <p:cNvSpPr txBox="1">
            <a:spLocks noChangeArrowheads="1"/>
          </p:cNvSpPr>
          <p:nvPr/>
        </p:nvSpPr>
        <p:spPr>
          <a:xfrm>
            <a:off x="1597572" y="3158970"/>
            <a:ext cx="7546428" cy="1752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b="1" spc="-5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FB60287-68F5-314F-A173-C450F23F16D3}"/>
              </a:ext>
            </a:extLst>
          </p:cNvPr>
          <p:cNvSpPr txBox="1"/>
          <p:nvPr/>
        </p:nvSpPr>
        <p:spPr>
          <a:xfrm>
            <a:off x="1720093" y="6446138"/>
            <a:ext cx="37927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900" dirty="0">
                <a:solidFill>
                  <a:srgbClr val="004071"/>
                </a:solidFill>
                <a:latin typeface="Arial"/>
                <a:cs typeface="Arial"/>
              </a:rPr>
              <a:t>The </a:t>
            </a:r>
            <a:r>
              <a:rPr lang="en-US" sz="900" spc="-5" dirty="0">
                <a:solidFill>
                  <a:srgbClr val="004071"/>
                </a:solidFill>
                <a:latin typeface="Arial"/>
                <a:cs typeface="Arial"/>
              </a:rPr>
              <a:t>appearance </a:t>
            </a:r>
            <a:r>
              <a:rPr lang="en-US" sz="900" dirty="0">
                <a:solidFill>
                  <a:srgbClr val="004071"/>
                </a:solidFill>
                <a:latin typeface="Arial"/>
                <a:cs typeface="Arial"/>
              </a:rPr>
              <a:t>of </a:t>
            </a:r>
            <a:r>
              <a:rPr lang="en-US" sz="900" spc="-5" dirty="0">
                <a:solidFill>
                  <a:srgbClr val="004071"/>
                </a:solidFill>
                <a:latin typeface="Arial"/>
                <a:cs typeface="Arial"/>
              </a:rPr>
              <a:t>U.S. Department of Homeland Security visual information does </a:t>
            </a:r>
            <a:r>
              <a:rPr lang="en-US" sz="900" dirty="0">
                <a:solidFill>
                  <a:srgbClr val="004071"/>
                </a:solidFill>
                <a:latin typeface="Arial"/>
                <a:cs typeface="Arial"/>
              </a:rPr>
              <a:t>not imply or </a:t>
            </a:r>
            <a:r>
              <a:rPr lang="en-US" sz="900" spc="-5" dirty="0">
                <a:solidFill>
                  <a:srgbClr val="004071"/>
                </a:solidFill>
                <a:latin typeface="Arial"/>
                <a:cs typeface="Arial"/>
              </a:rPr>
              <a:t>constitute DHS</a:t>
            </a:r>
            <a:r>
              <a:rPr lang="en-US" sz="900" spc="114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sz="900" spc="-5" dirty="0">
                <a:solidFill>
                  <a:srgbClr val="004071"/>
                </a:solidFill>
                <a:latin typeface="Arial"/>
                <a:cs typeface="Arial"/>
              </a:rPr>
              <a:t>endorsement.</a:t>
            </a:r>
            <a:endParaRPr lang="en-US"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08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45C4EF-CCCD-2D42-85AE-8FBD98F8D7DB}"/>
              </a:ext>
            </a:extLst>
          </p:cNvPr>
          <p:cNvSpPr txBox="1">
            <a:spLocks/>
          </p:cNvSpPr>
          <p:nvPr/>
        </p:nvSpPr>
        <p:spPr>
          <a:xfrm>
            <a:off x="2162764" y="1677747"/>
            <a:ext cx="6692452" cy="4108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  <a:latin typeface="Arial"/>
                <a:cs typeface="Arial"/>
              </a:rPr>
              <a:t>What Is Touchpoint Curriculum?  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spc="-5" dirty="0">
                <a:solidFill>
                  <a:srgbClr val="1D3867"/>
                </a:solidFill>
                <a:latin typeface="Arial"/>
                <a:cs typeface="Arial"/>
              </a:rPr>
              <a:t>Policy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spc="-5" dirty="0">
                <a:solidFill>
                  <a:srgbClr val="1D3867"/>
                </a:solidFill>
                <a:latin typeface="Arial"/>
                <a:cs typeface="Arial"/>
              </a:rPr>
              <a:t>Financial Literacy Best Practices</a:t>
            </a:r>
          </a:p>
          <a:p>
            <a:pPr marL="285750" indent="-28575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  <a:latin typeface="Arial"/>
                <a:cs typeface="Arial"/>
              </a:rPr>
              <a:t>Road to Financial Readiness</a:t>
            </a:r>
          </a:p>
          <a:p>
            <a:pPr marL="285750" indent="-28575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  <a:latin typeface="Arial"/>
                <a:cs typeface="Arial"/>
              </a:rPr>
              <a:t>Learning Objectives </a:t>
            </a:r>
          </a:p>
          <a:p>
            <a:pPr marL="285750" indent="-28575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  <a:latin typeface="Arial"/>
                <a:cs typeface="Arial"/>
              </a:rPr>
              <a:t>Touchpoint Toolbox</a:t>
            </a:r>
          </a:p>
          <a:p>
            <a:pPr marL="285750" indent="-28575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  <a:latin typeface="Arial"/>
                <a:cs typeface="Arial"/>
              </a:rPr>
              <a:t>Training Initiation and Completion</a:t>
            </a:r>
          </a:p>
          <a:p>
            <a:pPr marL="285750" indent="-285750"/>
            <a:endParaRPr lang="en-US" sz="2800" spc="-5" dirty="0">
              <a:solidFill>
                <a:srgbClr val="1D3867"/>
              </a:solidFill>
              <a:latin typeface="Arial"/>
              <a:cs typeface="Arial"/>
            </a:endParaRPr>
          </a:p>
          <a:p>
            <a:endParaRPr lang="en-US" sz="2800" spc="-5" dirty="0">
              <a:solidFill>
                <a:srgbClr val="1D3867"/>
              </a:solidFill>
              <a:latin typeface="Arial"/>
              <a:cs typeface="Arial"/>
            </a:endParaRPr>
          </a:p>
          <a:p>
            <a:pPr marL="285750" indent="-285750"/>
            <a:endParaRPr lang="en-US" sz="2800" spc="-5" dirty="0">
              <a:solidFill>
                <a:srgbClr val="1D3867"/>
              </a:solidFill>
              <a:latin typeface="Arial"/>
              <a:cs typeface="Arial"/>
            </a:endParaRPr>
          </a:p>
          <a:p>
            <a:pPr marL="285750" indent="-285750"/>
            <a:endParaRPr lang="en-US" sz="2000" spc="-5" dirty="0">
              <a:solidFill>
                <a:srgbClr val="1D3867"/>
              </a:solidFill>
              <a:latin typeface="Arial"/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0B5D8E-CA9C-114E-B14D-855A9D0A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67558"/>
            <a:ext cx="6204249" cy="64415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1594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D7FF7-CD1F-A349-BCAF-15181BE8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386732"/>
            <a:ext cx="6204249" cy="64415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Directive Type</a:t>
            </a:r>
            <a:br>
              <a:rPr lang="en-US" dirty="0"/>
            </a:br>
            <a:r>
              <a:rPr lang="en-US"/>
              <a:t>Memorandum (DTM) 19-009 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137DB10-7B85-F740-A8D9-C02A98911E73}"/>
              </a:ext>
            </a:extLst>
          </p:cNvPr>
          <p:cNvSpPr txBox="1">
            <a:spLocks/>
          </p:cNvSpPr>
          <p:nvPr/>
        </p:nvSpPr>
        <p:spPr>
          <a:xfrm>
            <a:off x="4961423" y="1805521"/>
            <a:ext cx="3867665" cy="47869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2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9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spc="-5" dirty="0">
                <a:solidFill>
                  <a:srgbClr val="004071"/>
                </a:solidFill>
              </a:rPr>
              <a:t>Financial Readiness Common Military Training (CMT) Requirements </a:t>
            </a:r>
          </a:p>
          <a:p>
            <a:endParaRPr lang="en-US" sz="2200" spc="-5" dirty="0">
              <a:solidFill>
                <a:srgbClr val="004071"/>
              </a:solidFill>
            </a:endParaRPr>
          </a:p>
          <a:p>
            <a:r>
              <a:rPr lang="en-US" sz="2200" spc="-5" dirty="0">
                <a:solidFill>
                  <a:srgbClr val="004071"/>
                </a:solidFill>
              </a:rPr>
              <a:t>Provide Service members the knowledge, skills, and behavior standards to manage their financial affairs</a:t>
            </a:r>
          </a:p>
          <a:p>
            <a:endParaRPr lang="en-US" sz="2200" spc="-5" dirty="0">
              <a:solidFill>
                <a:srgbClr val="004071"/>
              </a:solidFill>
            </a:endParaRPr>
          </a:p>
          <a:p>
            <a:r>
              <a:rPr lang="en-US" sz="2200" spc="-5" dirty="0">
                <a:solidFill>
                  <a:srgbClr val="004071"/>
                </a:solidFill>
              </a:rPr>
              <a:t>August 13,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FF6FCF-CEFC-E441-A0FA-EE70E1436E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499" y="1933189"/>
            <a:ext cx="3551479" cy="4056949"/>
          </a:xfrm>
          <a:prstGeom prst="rect">
            <a:avLst/>
          </a:prstGeom>
          <a:ln w="3175">
            <a:solidFill>
              <a:srgbClr val="3E3E3F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FA67A5-BF25-BE49-9608-8425078F93DE}"/>
              </a:ext>
            </a:extLst>
          </p:cNvPr>
          <p:cNvSpPr txBox="1"/>
          <p:nvPr/>
        </p:nvSpPr>
        <p:spPr>
          <a:xfrm>
            <a:off x="837434" y="6494404"/>
            <a:ext cx="270729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DTM 19-009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E11EB78-41FD-6F43-8D63-9776AB7425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3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D7FF7-CD1F-A349-BCAF-15181BE8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67558"/>
            <a:ext cx="6204249" cy="644157"/>
          </a:xfrm>
        </p:spPr>
        <p:txBody>
          <a:bodyPr/>
          <a:lstStyle/>
          <a:p>
            <a:r>
              <a:rPr lang="en-US" dirty="0"/>
              <a:t>What Are the Touchpoints?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EA62B61-6D36-A344-B562-E3C835FB3D24}"/>
              </a:ext>
            </a:extLst>
          </p:cNvPr>
          <p:cNvSpPr txBox="1">
            <a:spLocks/>
          </p:cNvSpPr>
          <p:nvPr/>
        </p:nvSpPr>
        <p:spPr>
          <a:xfrm>
            <a:off x="5298041" y="1453463"/>
            <a:ext cx="3768809" cy="5404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72000"/>
              </a:lnSpc>
            </a:pPr>
            <a:r>
              <a:rPr lang="en-US" sz="2000" spc="-5" dirty="0">
                <a:solidFill>
                  <a:srgbClr val="1D3867"/>
                </a:solidFill>
                <a:latin typeface="Arial"/>
                <a:cs typeface="Arial"/>
              </a:rPr>
              <a:t>First Duty Station</a:t>
            </a:r>
          </a:p>
          <a:p>
            <a:pPr marL="285750" indent="-285750">
              <a:lnSpc>
                <a:spcPct val="72000"/>
              </a:lnSpc>
            </a:pPr>
            <a:r>
              <a:rPr lang="en-US" sz="2000" spc="-5" dirty="0">
                <a:solidFill>
                  <a:srgbClr val="1D3867"/>
                </a:solidFill>
                <a:latin typeface="Arial"/>
                <a:cs typeface="Arial"/>
              </a:rPr>
              <a:t>PCS Moves</a:t>
            </a:r>
          </a:p>
          <a:p>
            <a:pPr marL="285750" indent="-285750">
              <a:lnSpc>
                <a:spcPct val="72000"/>
              </a:lnSpc>
            </a:pPr>
            <a:r>
              <a:rPr lang="en-US" sz="2000" spc="-5" dirty="0">
                <a:solidFill>
                  <a:srgbClr val="1D3867"/>
                </a:solidFill>
                <a:latin typeface="Arial"/>
                <a:cs typeface="Arial"/>
              </a:rPr>
              <a:t>Promotion</a:t>
            </a:r>
          </a:p>
          <a:p>
            <a:pPr marL="285750" indent="-285750">
              <a:lnSpc>
                <a:spcPct val="72000"/>
              </a:lnSpc>
            </a:pPr>
            <a:r>
              <a:rPr lang="en-US" sz="2000" spc="-5" dirty="0">
                <a:solidFill>
                  <a:srgbClr val="1D3867"/>
                </a:solidFill>
                <a:latin typeface="Arial"/>
                <a:cs typeface="Arial"/>
              </a:rPr>
              <a:t>Vesting in the TSP</a:t>
            </a:r>
          </a:p>
          <a:p>
            <a:pPr marL="285750" indent="-285750">
              <a:lnSpc>
                <a:spcPct val="72000"/>
              </a:lnSpc>
            </a:pPr>
            <a:r>
              <a:rPr lang="en-US" sz="2000" spc="-5" dirty="0">
                <a:solidFill>
                  <a:srgbClr val="1D3867"/>
                </a:solidFill>
                <a:latin typeface="Arial"/>
                <a:cs typeface="Arial"/>
              </a:rPr>
              <a:t>Entitlement for Continuation Pay</a:t>
            </a:r>
          </a:p>
          <a:p>
            <a:pPr marL="285750" indent="-285750">
              <a:lnSpc>
                <a:spcPct val="72000"/>
              </a:lnSpc>
            </a:pPr>
            <a:r>
              <a:rPr lang="en-US" sz="2000" spc="-5" dirty="0">
                <a:solidFill>
                  <a:srgbClr val="1D3867"/>
                </a:solidFill>
                <a:latin typeface="Arial"/>
                <a:cs typeface="Arial"/>
              </a:rPr>
              <a:t>Disabling Condition</a:t>
            </a:r>
          </a:p>
          <a:p>
            <a:pPr marL="285750" indent="-285750">
              <a:lnSpc>
                <a:spcPct val="72000"/>
              </a:lnSpc>
            </a:pPr>
            <a:r>
              <a:rPr lang="en-US" sz="2000" spc="-5" dirty="0">
                <a:solidFill>
                  <a:srgbClr val="1D3867"/>
                </a:solidFill>
                <a:latin typeface="Arial"/>
                <a:cs typeface="Arial"/>
              </a:rPr>
              <a:t>Divorce</a:t>
            </a:r>
          </a:p>
          <a:p>
            <a:pPr marL="285750" indent="-285750">
              <a:lnSpc>
                <a:spcPct val="72000"/>
              </a:lnSpc>
            </a:pPr>
            <a:r>
              <a:rPr lang="en-US" sz="2000" spc="-5" dirty="0">
                <a:solidFill>
                  <a:srgbClr val="1D3867"/>
                </a:solidFill>
                <a:latin typeface="Arial"/>
                <a:cs typeface="Arial"/>
              </a:rPr>
              <a:t>Birth and Adoption</a:t>
            </a:r>
          </a:p>
          <a:p>
            <a:pPr marL="285750" indent="-285750">
              <a:lnSpc>
                <a:spcPct val="72000"/>
              </a:lnSpc>
            </a:pPr>
            <a:r>
              <a:rPr lang="en-US" sz="2000" spc="-5" dirty="0">
                <a:solidFill>
                  <a:srgbClr val="1D3867"/>
                </a:solidFill>
                <a:latin typeface="Arial"/>
                <a:cs typeface="Arial"/>
              </a:rPr>
              <a:t>Marriage</a:t>
            </a:r>
          </a:p>
          <a:p>
            <a:pPr marL="285750" indent="-285750">
              <a:lnSpc>
                <a:spcPct val="72000"/>
              </a:lnSpc>
            </a:pPr>
            <a:r>
              <a:rPr lang="en-US" sz="2000" spc="-5" dirty="0">
                <a:solidFill>
                  <a:srgbClr val="1D3867"/>
                </a:solidFill>
                <a:latin typeface="Arial"/>
                <a:cs typeface="Arial"/>
              </a:rPr>
              <a:t>Leadership Training</a:t>
            </a:r>
          </a:p>
          <a:p>
            <a:pPr marL="285750" indent="-285750">
              <a:lnSpc>
                <a:spcPct val="72000"/>
              </a:lnSpc>
            </a:pPr>
            <a:r>
              <a:rPr lang="en-US" sz="2000" spc="-5" dirty="0">
                <a:solidFill>
                  <a:srgbClr val="1D3867"/>
                </a:solidFill>
                <a:latin typeface="Arial"/>
                <a:cs typeface="Arial"/>
              </a:rPr>
              <a:t>Pre- and Post-Deployment</a:t>
            </a:r>
          </a:p>
          <a:p>
            <a:pPr marL="285750" indent="-285750">
              <a:lnSpc>
                <a:spcPct val="72000"/>
              </a:lnSpc>
            </a:pPr>
            <a:r>
              <a:rPr lang="en-US" sz="2000" spc="-5" dirty="0">
                <a:solidFill>
                  <a:srgbClr val="1D3867"/>
                </a:solidFill>
                <a:latin typeface="Arial"/>
                <a:cs typeface="Arial"/>
              </a:rPr>
              <a:t>Recurring Required Training</a:t>
            </a:r>
          </a:p>
          <a:p>
            <a:pPr marL="285750" indent="-285750">
              <a:lnSpc>
                <a:spcPct val="72000"/>
              </a:lnSpc>
            </a:pPr>
            <a:r>
              <a:rPr lang="en-US" sz="2000" spc="-5" dirty="0">
                <a:solidFill>
                  <a:srgbClr val="1D3867"/>
                </a:solidFill>
                <a:latin typeface="Arial"/>
                <a:cs typeface="Arial"/>
              </a:rPr>
              <a:t>Career Transition</a:t>
            </a:r>
            <a:endParaRPr lang="en-US" sz="2000" dirty="0">
              <a:solidFill>
                <a:srgbClr val="1D3867"/>
              </a:solidFill>
            </a:endParaRPr>
          </a:p>
        </p:txBody>
      </p:sp>
      <p:pic>
        <p:nvPicPr>
          <p:cNvPr id="18" name="Picture 17" descr="A screenshot of a machine&#10;&#10;Description automatically generated">
            <a:extLst>
              <a:ext uri="{FF2B5EF4-FFF2-40B4-BE49-F238E27FC236}">
                <a16:creationId xmlns:a16="http://schemas.microsoft.com/office/drawing/2014/main" id="{C598D1FC-D240-7843-B801-C746B59173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032" y="1453463"/>
            <a:ext cx="3481043" cy="4766346"/>
          </a:xfrm>
          <a:prstGeom prst="rect">
            <a:avLst/>
          </a:prstGeom>
          <a:ln>
            <a:solidFill>
              <a:srgbClr val="3E3E3F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AC914E-69E5-7C41-AB23-EDA8C2DA4DF0}"/>
              </a:ext>
            </a:extLst>
          </p:cNvPr>
          <p:cNvSpPr txBox="1"/>
          <p:nvPr/>
        </p:nvSpPr>
        <p:spPr>
          <a:xfrm>
            <a:off x="837434" y="6494404"/>
            <a:ext cx="270729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to Financial Readiness</a:t>
            </a:r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80624FFA-5D18-7D4E-B96E-365DC7660D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2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D7FF7-CD1F-A349-BCAF-15181BE8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29194"/>
            <a:ext cx="6204249" cy="6441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5 Principles for Financial Literacy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7535B77-ACEB-0543-8CE3-44F24B4F7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924" y="1563855"/>
            <a:ext cx="6635421" cy="4740691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</a:rPr>
              <a:t>Know the individuals receiving services</a:t>
            </a:r>
          </a:p>
          <a:p>
            <a:pPr marL="285750" lvl="0" indent="-28575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</a:rPr>
              <a:t>Provide actionable, relevant, and timely information</a:t>
            </a:r>
          </a:p>
          <a:p>
            <a:pPr marL="285750" lvl="0" indent="-28575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</a:rPr>
              <a:t>Improve key financial skills</a:t>
            </a:r>
          </a:p>
          <a:p>
            <a:pPr marL="285750" lvl="0" indent="-28575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</a:rPr>
              <a:t>Build on motivation</a:t>
            </a:r>
          </a:p>
          <a:p>
            <a:pPr marL="285750" lvl="0" indent="-28575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</a:rPr>
              <a:t>Make it easy to make good decisions and follow through</a:t>
            </a:r>
          </a:p>
        </p:txBody>
      </p:sp>
    </p:spTree>
    <p:extLst>
      <p:ext uri="{BB962C8B-B14F-4D97-AF65-F5344CB8AC3E}">
        <p14:creationId xmlns:p14="http://schemas.microsoft.com/office/powerpoint/2010/main" val="382998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D7FF7-CD1F-A349-BCAF-15181BE8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29194"/>
            <a:ext cx="6204249" cy="6441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Learning Objectives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0D9E125-F18E-494D-A784-53C0A488BD74}"/>
              </a:ext>
            </a:extLst>
          </p:cNvPr>
          <p:cNvSpPr txBox="1">
            <a:spLocks/>
          </p:cNvSpPr>
          <p:nvPr/>
        </p:nvSpPr>
        <p:spPr>
          <a:xfrm>
            <a:off x="2104925" y="1598231"/>
            <a:ext cx="6555425" cy="47063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2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9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1938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</a:rPr>
              <a:t>Terminal Learning Objectives (TLOs) </a:t>
            </a:r>
            <a:br>
              <a:rPr lang="en-US" spc="-5" dirty="0">
                <a:solidFill>
                  <a:srgbClr val="1D3867"/>
                </a:solidFill>
              </a:rPr>
            </a:br>
            <a:r>
              <a:rPr lang="en-US" spc="-5" dirty="0">
                <a:solidFill>
                  <a:srgbClr val="1D3867"/>
                </a:solidFill>
              </a:rPr>
              <a:t>are organized into six major categories:  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</a:rPr>
              <a:t>Basic Finance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</a:rPr>
              <a:t>Consumer Protections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</a:rPr>
              <a:t>Major Purchases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</a:rPr>
              <a:t>Planning for the Future 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</a:rPr>
              <a:t>Compensation, Benefits and Entitlements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pc="-5" dirty="0">
                <a:solidFill>
                  <a:srgbClr val="1D3867"/>
                </a:solidFill>
              </a:rPr>
              <a:t>Saving and Investing</a:t>
            </a:r>
            <a:endParaRPr lang="en-US" kern="0" dirty="0">
              <a:solidFill>
                <a:srgbClr val="1D3867"/>
              </a:solidFill>
            </a:endParaRPr>
          </a:p>
          <a:p>
            <a:pPr marL="742950" lvl="1" indent="-285750">
              <a:buFont typeface="Wingdings" pitchFamily="2" charset="2"/>
              <a:buChar char="§"/>
              <a:defRPr/>
            </a:pPr>
            <a:endParaRPr lang="en-US" sz="2500" kern="0" dirty="0">
              <a:solidFill>
                <a:srgbClr val="1D386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285E3-AFBB-9F4A-828B-440698C1B63F}"/>
              </a:ext>
            </a:extLst>
          </p:cNvPr>
          <p:cNvSpPr txBox="1"/>
          <p:nvPr/>
        </p:nvSpPr>
        <p:spPr>
          <a:xfrm>
            <a:off x="837434" y="6494404"/>
            <a:ext cx="270729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DTM 19-009, pages 10 - 11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696FA1B-7DF3-C849-9274-2E8A08CB7A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3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6B03D44-DCE0-2441-9B22-68BE9640D3FF}"/>
              </a:ext>
            </a:extLst>
          </p:cNvPr>
          <p:cNvSpPr/>
          <p:nvPr/>
        </p:nvSpPr>
        <p:spPr>
          <a:xfrm rot="16200000">
            <a:off x="-439590" y="3412575"/>
            <a:ext cx="2257146" cy="347179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Finance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62BB7B-EEAC-DF4E-84BC-150D10B06805}"/>
              </a:ext>
            </a:extLst>
          </p:cNvPr>
          <p:cNvSpPr/>
          <p:nvPr/>
        </p:nvSpPr>
        <p:spPr>
          <a:xfrm rot="16200000">
            <a:off x="146038" y="5019425"/>
            <a:ext cx="1085888" cy="347179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Protections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FA761A-7406-F34F-B3A2-00BB9093FF82}"/>
              </a:ext>
            </a:extLst>
          </p:cNvPr>
          <p:cNvSpPr/>
          <p:nvPr/>
        </p:nvSpPr>
        <p:spPr>
          <a:xfrm rot="16200000">
            <a:off x="175016" y="5989131"/>
            <a:ext cx="1036810" cy="356057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Purchase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6D7FF7-CD1F-A349-BCAF-15181BE8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367550"/>
            <a:ext cx="6204249" cy="64415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Terminal Learning Objective</a:t>
            </a:r>
            <a:br>
              <a:rPr lang="en-US" dirty="0"/>
            </a:br>
            <a:r>
              <a:rPr lang="en-US" dirty="0"/>
              <a:t>(TLO) Matrix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DA6CAA-315C-1241-A64E-342F8E996F43}"/>
              </a:ext>
            </a:extLst>
          </p:cNvPr>
          <p:cNvSpPr/>
          <p:nvPr/>
        </p:nvSpPr>
        <p:spPr>
          <a:xfrm>
            <a:off x="6845062" y="5844487"/>
            <a:ext cx="2227141" cy="9553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e 8">
            <a:extLst>
              <a:ext uri="{FF2B5EF4-FFF2-40B4-BE49-F238E27FC236}">
                <a16:creationId xmlns:a16="http://schemas.microsoft.com/office/drawing/2014/main" id="{56A0A4EC-7B2B-8244-A077-800CAF531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19996"/>
              </p:ext>
            </p:extLst>
          </p:nvPr>
        </p:nvGraphicFramePr>
        <p:xfrm>
          <a:off x="867596" y="2480989"/>
          <a:ext cx="7782683" cy="420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843">
                  <a:extLst>
                    <a:ext uri="{9D8B030D-6E8A-4147-A177-3AD203B41FA5}">
                      <a16:colId xmlns:a16="http://schemas.microsoft.com/office/drawing/2014/main" val="3836954986"/>
                    </a:ext>
                  </a:extLst>
                </a:gridCol>
                <a:gridCol w="336935">
                  <a:extLst>
                    <a:ext uri="{9D8B030D-6E8A-4147-A177-3AD203B41FA5}">
                      <a16:colId xmlns:a16="http://schemas.microsoft.com/office/drawing/2014/main" val="368546983"/>
                    </a:ext>
                  </a:extLst>
                </a:gridCol>
                <a:gridCol w="346630">
                  <a:extLst>
                    <a:ext uri="{9D8B030D-6E8A-4147-A177-3AD203B41FA5}">
                      <a16:colId xmlns:a16="http://schemas.microsoft.com/office/drawing/2014/main" val="4250025388"/>
                    </a:ext>
                  </a:extLst>
                </a:gridCol>
                <a:gridCol w="372488">
                  <a:extLst>
                    <a:ext uri="{9D8B030D-6E8A-4147-A177-3AD203B41FA5}">
                      <a16:colId xmlns:a16="http://schemas.microsoft.com/office/drawing/2014/main" val="654446458"/>
                    </a:ext>
                  </a:extLst>
                </a:gridCol>
                <a:gridCol w="390718">
                  <a:extLst>
                    <a:ext uri="{9D8B030D-6E8A-4147-A177-3AD203B41FA5}">
                      <a16:colId xmlns:a16="http://schemas.microsoft.com/office/drawing/2014/main" val="3268122437"/>
                    </a:ext>
                  </a:extLst>
                </a:gridCol>
                <a:gridCol w="401279">
                  <a:extLst>
                    <a:ext uri="{9D8B030D-6E8A-4147-A177-3AD203B41FA5}">
                      <a16:colId xmlns:a16="http://schemas.microsoft.com/office/drawing/2014/main" val="1859053538"/>
                    </a:ext>
                  </a:extLst>
                </a:gridCol>
                <a:gridCol w="411838">
                  <a:extLst>
                    <a:ext uri="{9D8B030D-6E8A-4147-A177-3AD203B41FA5}">
                      <a16:colId xmlns:a16="http://schemas.microsoft.com/office/drawing/2014/main" val="2541368034"/>
                    </a:ext>
                  </a:extLst>
                </a:gridCol>
                <a:gridCol w="380159">
                  <a:extLst>
                    <a:ext uri="{9D8B030D-6E8A-4147-A177-3AD203B41FA5}">
                      <a16:colId xmlns:a16="http://schemas.microsoft.com/office/drawing/2014/main" val="1655222739"/>
                    </a:ext>
                  </a:extLst>
                </a:gridCol>
                <a:gridCol w="401279">
                  <a:extLst>
                    <a:ext uri="{9D8B030D-6E8A-4147-A177-3AD203B41FA5}">
                      <a16:colId xmlns:a16="http://schemas.microsoft.com/office/drawing/2014/main" val="3130232502"/>
                    </a:ext>
                  </a:extLst>
                </a:gridCol>
                <a:gridCol w="369598">
                  <a:extLst>
                    <a:ext uri="{9D8B030D-6E8A-4147-A177-3AD203B41FA5}">
                      <a16:colId xmlns:a16="http://schemas.microsoft.com/office/drawing/2014/main" val="3004776104"/>
                    </a:ext>
                  </a:extLst>
                </a:gridCol>
                <a:gridCol w="337916">
                  <a:extLst>
                    <a:ext uri="{9D8B030D-6E8A-4147-A177-3AD203B41FA5}">
                      <a16:colId xmlns:a16="http://schemas.microsoft.com/office/drawing/2014/main" val="4083535103"/>
                    </a:ext>
                  </a:extLst>
                </a:gridCol>
              </a:tblGrid>
              <a:tr h="370057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Recognize the importance of personal financial management and what resources are available</a:t>
                      </a: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634508"/>
                  </a:ext>
                </a:extLst>
              </a:tr>
              <a:tr h="370057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X" sz="1000" b="0" i="0" kern="1200">
                          <a:solidFill>
                            <a:srgbClr val="1D386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Identify warning signs of Service members at risk for financial problems</a:t>
                      </a: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277644"/>
                  </a:ext>
                </a:extLst>
              </a:tr>
              <a:tr h="300672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X" sz="1000" b="0" i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 the fundamental of banking services and fees</a:t>
                      </a: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332195"/>
                  </a:ext>
                </a:extLst>
              </a:tr>
              <a:tr h="440904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 the fundamentals of creating and managing a spending plan, and the importance of updating a spending plan</a:t>
                      </a:r>
                      <a:endParaRPr lang="en-MX" sz="1000" b="0" i="0" kern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49944"/>
                  </a:ext>
                </a:extLst>
              </a:tr>
              <a:tr h="320657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 the fundamentals and management of debt and credit</a:t>
                      </a: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621605"/>
                  </a:ext>
                </a:extLst>
              </a:tr>
              <a:tr h="370057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 fundamentals of income tax and common tax benefits, and potential changes to tax situation</a:t>
                      </a:r>
                      <a:endParaRPr lang="en-MX" sz="1000" b="0" i="0" kern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632695"/>
                  </a:ext>
                </a:extLst>
              </a:tr>
              <a:tr h="32065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 military consumer protection law fundamentals (SCRA/MLA)</a:t>
                      </a: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72716"/>
                  </a:ext>
                </a:extLst>
              </a:tr>
              <a:tr h="37005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Recognize and understand how to protect yourself from misleading consumer practices, and report complaints</a:t>
                      </a: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9420"/>
                  </a:ext>
                </a:extLst>
              </a:tr>
              <a:tr h="30067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Recognize and identify steps to resolve identity theft</a:t>
                      </a: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07021"/>
                  </a:ext>
                </a:extLst>
              </a:tr>
              <a:tr h="37005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Analyze the implications and identify strategies for financing a major purchase</a:t>
                      </a: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26338"/>
                  </a:ext>
                </a:extLst>
              </a:tr>
              <a:tr h="30067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Analyze financial implications and identify strategies for buying a car</a:t>
                      </a: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017829"/>
                  </a:ext>
                </a:extLst>
              </a:tr>
              <a:tr h="37005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education financing, to include available benefits, obligations, and repayment options</a:t>
                      </a: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47972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4E8E335A-9E29-FF43-BDE3-3E71D88C3B8C}"/>
              </a:ext>
            </a:extLst>
          </p:cNvPr>
          <p:cNvSpPr/>
          <p:nvPr/>
        </p:nvSpPr>
        <p:spPr>
          <a:xfrm rot="16200000">
            <a:off x="4457173" y="1679813"/>
            <a:ext cx="1218430" cy="356260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Entry Training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7D04DE-7FB6-694E-B68C-23E8C2171673}"/>
              </a:ext>
            </a:extLst>
          </p:cNvPr>
          <p:cNvSpPr/>
          <p:nvPr/>
        </p:nvSpPr>
        <p:spPr>
          <a:xfrm rot="16200000">
            <a:off x="4797906" y="1695339"/>
            <a:ext cx="1218432" cy="325206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Duty Station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94221C-3757-7B4E-8F23-DD31B956AEA5}"/>
              </a:ext>
            </a:extLst>
          </p:cNvPr>
          <p:cNvSpPr/>
          <p:nvPr/>
        </p:nvSpPr>
        <p:spPr>
          <a:xfrm rot="16200000">
            <a:off x="5163002" y="1643430"/>
            <a:ext cx="1218430" cy="429025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Change of Station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584A4D-858D-584F-9515-982336DD9222}"/>
              </a:ext>
            </a:extLst>
          </p:cNvPr>
          <p:cNvSpPr/>
          <p:nvPr/>
        </p:nvSpPr>
        <p:spPr>
          <a:xfrm rot="16200000">
            <a:off x="5532641" y="1671146"/>
            <a:ext cx="1218430" cy="373594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2CD713-DB34-204E-A704-6FFB2C8CC943}"/>
              </a:ext>
            </a:extLst>
          </p:cNvPr>
          <p:cNvSpPr/>
          <p:nvPr/>
        </p:nvSpPr>
        <p:spPr>
          <a:xfrm rot="16200000">
            <a:off x="5933304" y="1643430"/>
            <a:ext cx="1218430" cy="429026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Vesting in TSP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E6C550A-FC7C-0B48-99CD-020D426B0216}"/>
              </a:ext>
            </a:extLst>
          </p:cNvPr>
          <p:cNvSpPr/>
          <p:nvPr/>
        </p:nvSpPr>
        <p:spPr>
          <a:xfrm rot="16200000">
            <a:off x="6342674" y="1655384"/>
            <a:ext cx="1218430" cy="405117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 to Continuation Pay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04A9F2-1028-ED45-9910-0263D203F181}"/>
              </a:ext>
            </a:extLst>
          </p:cNvPr>
          <p:cNvSpPr/>
          <p:nvPr/>
        </p:nvSpPr>
        <p:spPr>
          <a:xfrm rot="16200000">
            <a:off x="6747789" y="1655384"/>
            <a:ext cx="1218430" cy="405118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Life Events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F2EC66-5282-0E4B-8CDB-94AEC3B03552}"/>
              </a:ext>
            </a:extLst>
          </p:cNvPr>
          <p:cNvSpPr/>
          <p:nvPr/>
        </p:nvSpPr>
        <p:spPr>
          <a:xfrm rot="16200000">
            <a:off x="7123282" y="1682366"/>
            <a:ext cx="1218430" cy="351154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Training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97F146-E392-0145-B84A-5D8992FCBB6F}"/>
              </a:ext>
            </a:extLst>
          </p:cNvPr>
          <p:cNvSpPr/>
          <p:nvPr/>
        </p:nvSpPr>
        <p:spPr>
          <a:xfrm rot="16200000">
            <a:off x="7501418" y="1655384"/>
            <a:ext cx="1218430" cy="405118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Pre-and Post- Deployment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FDCDA-5920-2640-8C96-B3A7ECEB725C}"/>
              </a:ext>
            </a:extLst>
          </p:cNvPr>
          <p:cNvSpPr/>
          <p:nvPr/>
        </p:nvSpPr>
        <p:spPr>
          <a:xfrm rot="16200000">
            <a:off x="7865488" y="1682366"/>
            <a:ext cx="1218430" cy="351154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290660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CC9C23D-0B7A-C747-84D4-1BB0A5E5322C}"/>
              </a:ext>
            </a:extLst>
          </p:cNvPr>
          <p:cNvSpPr/>
          <p:nvPr/>
        </p:nvSpPr>
        <p:spPr>
          <a:xfrm rot="16200000">
            <a:off x="4457173" y="1679813"/>
            <a:ext cx="1218430" cy="356260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Entry Training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BF871E-8C13-404F-9B2E-E5A84C2D9B62}"/>
              </a:ext>
            </a:extLst>
          </p:cNvPr>
          <p:cNvSpPr/>
          <p:nvPr/>
        </p:nvSpPr>
        <p:spPr>
          <a:xfrm rot="16200000">
            <a:off x="4797907" y="1695339"/>
            <a:ext cx="1218432" cy="325206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Duty Station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A21A09-DDAA-3645-93F3-62779996B178}"/>
              </a:ext>
            </a:extLst>
          </p:cNvPr>
          <p:cNvSpPr/>
          <p:nvPr/>
        </p:nvSpPr>
        <p:spPr>
          <a:xfrm rot="16200000">
            <a:off x="5169014" y="1649442"/>
            <a:ext cx="1218430" cy="417002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Change of Station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574539-2209-244A-AA7D-992969FEAA01}"/>
              </a:ext>
            </a:extLst>
          </p:cNvPr>
          <p:cNvSpPr/>
          <p:nvPr/>
        </p:nvSpPr>
        <p:spPr>
          <a:xfrm rot="16200000">
            <a:off x="5532641" y="1671146"/>
            <a:ext cx="1218430" cy="373594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91982C-9358-2C45-A606-D2978C4CACCB}"/>
              </a:ext>
            </a:extLst>
          </p:cNvPr>
          <p:cNvSpPr/>
          <p:nvPr/>
        </p:nvSpPr>
        <p:spPr>
          <a:xfrm rot="16200000">
            <a:off x="5933304" y="1643430"/>
            <a:ext cx="1218430" cy="429026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Vesting in TSP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371F5C-F379-9C4C-91B5-077239561C30}"/>
              </a:ext>
            </a:extLst>
          </p:cNvPr>
          <p:cNvSpPr/>
          <p:nvPr/>
        </p:nvSpPr>
        <p:spPr>
          <a:xfrm rot="16200000">
            <a:off x="6342674" y="1655384"/>
            <a:ext cx="1218430" cy="405117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 to Continuation Pay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1EC815-41DB-DE43-992F-26A6C566F4D0}"/>
              </a:ext>
            </a:extLst>
          </p:cNvPr>
          <p:cNvSpPr/>
          <p:nvPr/>
        </p:nvSpPr>
        <p:spPr>
          <a:xfrm rot="16200000">
            <a:off x="6747789" y="1655384"/>
            <a:ext cx="1218430" cy="405118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Life Events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8F89EF-3E48-D74A-AEAC-3961A76691E1}"/>
              </a:ext>
            </a:extLst>
          </p:cNvPr>
          <p:cNvSpPr/>
          <p:nvPr/>
        </p:nvSpPr>
        <p:spPr>
          <a:xfrm rot="16200000">
            <a:off x="7122764" y="1655384"/>
            <a:ext cx="1218430" cy="405118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Training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8A57237-C6CC-E046-ABBF-23529FE63D75}"/>
              </a:ext>
            </a:extLst>
          </p:cNvPr>
          <p:cNvSpPr/>
          <p:nvPr/>
        </p:nvSpPr>
        <p:spPr>
          <a:xfrm rot="16200000">
            <a:off x="7514650" y="1668616"/>
            <a:ext cx="1218430" cy="378654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Pre-and Post- Deployment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DA9844-AF78-704D-B622-B6C0D016C657}"/>
              </a:ext>
            </a:extLst>
          </p:cNvPr>
          <p:cNvSpPr/>
          <p:nvPr/>
        </p:nvSpPr>
        <p:spPr>
          <a:xfrm rot="16200000">
            <a:off x="7865488" y="1682366"/>
            <a:ext cx="1218430" cy="351154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042A3E-3273-CA41-864F-41D1C8DCC322}"/>
              </a:ext>
            </a:extLst>
          </p:cNvPr>
          <p:cNvSpPr/>
          <p:nvPr/>
        </p:nvSpPr>
        <p:spPr>
          <a:xfrm rot="16200000">
            <a:off x="13926" y="2933012"/>
            <a:ext cx="1340064" cy="347179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for the Future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7ED427-D1A0-4C40-B9B1-A2BCAF2943AC}"/>
              </a:ext>
            </a:extLst>
          </p:cNvPr>
          <p:cNvSpPr/>
          <p:nvPr/>
        </p:nvSpPr>
        <p:spPr>
          <a:xfrm rot="16200000">
            <a:off x="-161986" y="4450568"/>
            <a:ext cx="1695049" cy="347179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Compensation, Benefits, and Entitlements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AF1E2A-19C2-7A43-88A5-9A5BD28651C0}"/>
              </a:ext>
            </a:extLst>
          </p:cNvPr>
          <p:cNvSpPr/>
          <p:nvPr/>
        </p:nvSpPr>
        <p:spPr>
          <a:xfrm rot="16200000">
            <a:off x="61836" y="5892783"/>
            <a:ext cx="1244246" cy="347179"/>
          </a:xfrm>
          <a:prstGeom prst="rect">
            <a:avLst/>
          </a:prstGeom>
          <a:solidFill>
            <a:srgbClr val="FFDB5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and Investing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6D7FF7-CD1F-A349-BCAF-15181BE8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367550"/>
            <a:ext cx="6204249" cy="64415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Terminal Learning Objective</a:t>
            </a:r>
            <a:br>
              <a:rPr lang="en-US" dirty="0"/>
            </a:br>
            <a:r>
              <a:rPr lang="en-US" dirty="0"/>
              <a:t>(TLO) Matrix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2FA58D-0832-F341-AC55-5878DCF0E515}"/>
              </a:ext>
            </a:extLst>
          </p:cNvPr>
          <p:cNvSpPr/>
          <p:nvPr/>
        </p:nvSpPr>
        <p:spPr>
          <a:xfrm>
            <a:off x="6838187" y="5866109"/>
            <a:ext cx="2227141" cy="8787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93BFC0DD-CC13-E246-8359-D34516520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189781"/>
              </p:ext>
            </p:extLst>
          </p:nvPr>
        </p:nvGraphicFramePr>
        <p:xfrm>
          <a:off x="857547" y="2443251"/>
          <a:ext cx="7791152" cy="4238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479">
                  <a:extLst>
                    <a:ext uri="{9D8B030D-6E8A-4147-A177-3AD203B41FA5}">
                      <a16:colId xmlns:a16="http://schemas.microsoft.com/office/drawing/2014/main" val="3836954986"/>
                    </a:ext>
                  </a:extLst>
                </a:gridCol>
                <a:gridCol w="313056">
                  <a:extLst>
                    <a:ext uri="{9D8B030D-6E8A-4147-A177-3AD203B41FA5}">
                      <a16:colId xmlns:a16="http://schemas.microsoft.com/office/drawing/2014/main" val="368546983"/>
                    </a:ext>
                  </a:extLst>
                </a:gridCol>
                <a:gridCol w="347007">
                  <a:extLst>
                    <a:ext uri="{9D8B030D-6E8A-4147-A177-3AD203B41FA5}">
                      <a16:colId xmlns:a16="http://schemas.microsoft.com/office/drawing/2014/main" val="4250025388"/>
                    </a:ext>
                  </a:extLst>
                </a:gridCol>
                <a:gridCol w="372895">
                  <a:extLst>
                    <a:ext uri="{9D8B030D-6E8A-4147-A177-3AD203B41FA5}">
                      <a16:colId xmlns:a16="http://schemas.microsoft.com/office/drawing/2014/main" val="654446458"/>
                    </a:ext>
                  </a:extLst>
                </a:gridCol>
                <a:gridCol w="391142">
                  <a:extLst>
                    <a:ext uri="{9D8B030D-6E8A-4147-A177-3AD203B41FA5}">
                      <a16:colId xmlns:a16="http://schemas.microsoft.com/office/drawing/2014/main" val="3268122437"/>
                    </a:ext>
                  </a:extLst>
                </a:gridCol>
                <a:gridCol w="401714">
                  <a:extLst>
                    <a:ext uri="{9D8B030D-6E8A-4147-A177-3AD203B41FA5}">
                      <a16:colId xmlns:a16="http://schemas.microsoft.com/office/drawing/2014/main" val="1859053538"/>
                    </a:ext>
                  </a:extLst>
                </a:gridCol>
                <a:gridCol w="412286">
                  <a:extLst>
                    <a:ext uri="{9D8B030D-6E8A-4147-A177-3AD203B41FA5}">
                      <a16:colId xmlns:a16="http://schemas.microsoft.com/office/drawing/2014/main" val="2541368034"/>
                    </a:ext>
                  </a:extLst>
                </a:gridCol>
                <a:gridCol w="380573">
                  <a:extLst>
                    <a:ext uri="{9D8B030D-6E8A-4147-A177-3AD203B41FA5}">
                      <a16:colId xmlns:a16="http://schemas.microsoft.com/office/drawing/2014/main" val="1655222739"/>
                    </a:ext>
                  </a:extLst>
                </a:gridCol>
                <a:gridCol w="401714">
                  <a:extLst>
                    <a:ext uri="{9D8B030D-6E8A-4147-A177-3AD203B41FA5}">
                      <a16:colId xmlns:a16="http://schemas.microsoft.com/office/drawing/2014/main" val="3130232502"/>
                    </a:ext>
                  </a:extLst>
                </a:gridCol>
                <a:gridCol w="370002">
                  <a:extLst>
                    <a:ext uri="{9D8B030D-6E8A-4147-A177-3AD203B41FA5}">
                      <a16:colId xmlns:a16="http://schemas.microsoft.com/office/drawing/2014/main" val="3004776104"/>
                    </a:ext>
                  </a:extLst>
                </a:gridCol>
                <a:gridCol w="338284">
                  <a:extLst>
                    <a:ext uri="{9D8B030D-6E8A-4147-A177-3AD203B41FA5}">
                      <a16:colId xmlns:a16="http://schemas.microsoft.com/office/drawing/2014/main" val="4083535103"/>
                    </a:ext>
                  </a:extLst>
                </a:gridCol>
              </a:tblGrid>
              <a:tr h="376624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Comprehend the components of Service member’s military retirement system and the importance of preparing for retirement</a:t>
                      </a: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634508"/>
                  </a:ext>
                </a:extLst>
              </a:tr>
              <a:tr h="376624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X" sz="1000" b="0" i="0" kern="1200">
                          <a:solidFill>
                            <a:srgbClr val="3E3E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Discuss the reasons, needs, types, and options for purchasing insurance</a:t>
                      </a: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rgbClr val="3E3E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277644"/>
                  </a:ext>
                </a:extLst>
              </a:tr>
              <a:tr h="376624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X" sz="1000" b="0" i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 purpose and implications of estate planning (beneficiaries, will, trust, power of attorney, etc.</a:t>
                      </a: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332195"/>
                  </a:ext>
                </a:extLst>
              </a:tr>
              <a:tr h="376624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Know the components of basic pay and allowances throughout one’s military career</a:t>
                      </a:r>
                      <a:endParaRPr lang="en-MX" sz="1000" b="0" i="0" kern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49944"/>
                  </a:ext>
                </a:extLst>
              </a:tr>
              <a:tr h="320439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Examine the impact of special pay and entitlements</a:t>
                      </a:r>
                      <a:endParaRPr lang="en-MX" sz="1000" b="0" i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621605"/>
                  </a:ext>
                </a:extLst>
              </a:tr>
              <a:tr h="320439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Discuss TRICARE options and costs</a:t>
                      </a:r>
                      <a:endParaRPr lang="en-MX" sz="1000" b="0" i="0" kern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632695"/>
                  </a:ext>
                </a:extLst>
              </a:tr>
              <a:tr h="32043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 survivor and dependent benefits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72716"/>
                  </a:ext>
                </a:extLst>
              </a:tr>
              <a:tr h="3766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future financial benefits afforded by the Department’s Career Investment Programs</a:t>
                      </a: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9420"/>
                  </a:ext>
                </a:extLst>
              </a:tr>
              <a:tr h="32043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interest and how the concept of compounding works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07021"/>
                  </a:ext>
                </a:extLst>
              </a:tr>
              <a:tr h="3766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Recognizer the importance of and be able to develop savings and an emergency fund</a:t>
                      </a: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26338"/>
                  </a:ext>
                </a:extLst>
              </a:tr>
              <a:tr h="32043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the fundamentals of investing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017829"/>
                  </a:ext>
                </a:extLst>
              </a:tr>
              <a:tr h="3766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i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and be able to manage a Thrift Savings Plan (TSP) account</a:t>
                      </a:r>
                    </a:p>
                  </a:txBody>
                  <a:tcPr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i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0" i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07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4797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B55BA46-A846-F74D-B28B-584DFF90DFC2}"/>
              </a:ext>
            </a:extLst>
          </p:cNvPr>
          <p:cNvSpPr txBox="1"/>
          <p:nvPr/>
        </p:nvSpPr>
        <p:spPr>
          <a:xfrm>
            <a:off x="762110" y="1610757"/>
            <a:ext cx="4149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1D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  <a:br>
              <a:rPr lang="en-US" sz="700" b="1" dirty="0">
                <a:solidFill>
                  <a:srgbClr val="1D38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solidFill>
                  <a:srgbClr val="1D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Change of Station applies to Service members in paygrades E-1 to E-4 and O-1 to O-3.</a:t>
            </a:r>
          </a:p>
          <a:p>
            <a:r>
              <a:rPr lang="en-US" sz="700" dirty="0">
                <a:solidFill>
                  <a:srgbClr val="1D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applies to Service members in paygrades E-1 to E-5 and O-1 to O-4</a:t>
            </a:r>
          </a:p>
          <a:p>
            <a:r>
              <a:rPr lang="en-US" sz="700" dirty="0">
                <a:solidFill>
                  <a:srgbClr val="1D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Life Events includes, at a minimum, marriage, birth of first child, divorce, and disabling sickness or condition.</a:t>
            </a:r>
          </a:p>
          <a:p>
            <a:r>
              <a:rPr lang="en-US" sz="700" dirty="0">
                <a:solidFill>
                  <a:srgbClr val="1D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includes separation, transition between Active and Reserve Components, and retirement.</a:t>
            </a:r>
          </a:p>
        </p:txBody>
      </p:sp>
    </p:spTree>
    <p:extLst>
      <p:ext uri="{BB962C8B-B14F-4D97-AF65-F5344CB8AC3E}">
        <p14:creationId xmlns:p14="http://schemas.microsoft.com/office/powerpoint/2010/main" val="166341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D7FF7-CD1F-A349-BCAF-15181BE8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13315"/>
            <a:ext cx="6204249" cy="6441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kern="0" spc="-5" dirty="0">
                <a:latin typeface="Arial"/>
                <a:ea typeface=""/>
                <a:cs typeface="Arial"/>
              </a:rPr>
              <a:t>CFS Reference Manual Description</a:t>
            </a:r>
            <a:endParaRPr lang="en-US" dirty="0"/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0878B289-0EE2-7B4B-A8E5-023F882A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98" y="1598231"/>
            <a:ext cx="7599993" cy="487132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defRPr/>
            </a:pPr>
            <a:r>
              <a:rPr lang="en-US" sz="2500" spc="-5" dirty="0">
                <a:solidFill>
                  <a:srgbClr val="004071"/>
                </a:solidFill>
              </a:rPr>
              <a:t>Section I: Introduction to Touchpoint</a:t>
            </a:r>
          </a:p>
          <a:p>
            <a:pPr marL="457200" lvl="0" indent="-457200">
              <a:lnSpc>
                <a:spcPct val="100000"/>
              </a:lnSpc>
              <a:defRPr/>
            </a:pPr>
            <a:r>
              <a:rPr lang="en-US" sz="2500" spc="-5" dirty="0">
                <a:solidFill>
                  <a:srgbClr val="004071"/>
                </a:solidFill>
              </a:rPr>
              <a:t>Section II: Learning Objectives </a:t>
            </a:r>
            <a:br>
              <a:rPr lang="en-US" sz="2500" spc="-5" dirty="0">
                <a:solidFill>
                  <a:srgbClr val="004071"/>
                </a:solidFill>
              </a:rPr>
            </a:br>
            <a:r>
              <a:rPr lang="en-US" sz="2500" spc="-5" dirty="0">
                <a:solidFill>
                  <a:srgbClr val="004071"/>
                </a:solidFill>
              </a:rPr>
              <a:t>(TLOs and ELOs)</a:t>
            </a:r>
          </a:p>
          <a:p>
            <a:pPr marL="457200" lvl="0" indent="-457200">
              <a:lnSpc>
                <a:spcPct val="100000"/>
              </a:lnSpc>
              <a:defRPr/>
            </a:pPr>
            <a:r>
              <a:rPr lang="en-US" sz="2500" spc="-5" dirty="0">
                <a:solidFill>
                  <a:srgbClr val="004071"/>
                </a:solidFill>
              </a:rPr>
              <a:t>Section III: References</a:t>
            </a:r>
          </a:p>
          <a:p>
            <a:pPr marL="457200" lvl="0" indent="-457200">
              <a:lnSpc>
                <a:spcPct val="100000"/>
              </a:lnSpc>
              <a:defRPr/>
            </a:pPr>
            <a:r>
              <a:rPr lang="en-US" sz="2500" spc="-5" dirty="0">
                <a:solidFill>
                  <a:srgbClr val="004071"/>
                </a:solidFill>
              </a:rPr>
              <a:t>Section IV: Acronyms</a:t>
            </a:r>
          </a:p>
          <a:p>
            <a:pPr marL="457200" lvl="0" indent="-457200">
              <a:lnSpc>
                <a:spcPct val="100000"/>
              </a:lnSpc>
              <a:defRPr/>
            </a:pPr>
            <a:r>
              <a:rPr lang="en-US" sz="2500" spc="-5" dirty="0">
                <a:solidFill>
                  <a:srgbClr val="004071"/>
                </a:solidFill>
              </a:rPr>
              <a:t>Section V: Touchpoint Toolbox</a:t>
            </a:r>
          </a:p>
          <a:p>
            <a:pPr marL="457200" lvl="0" indent="-457200">
              <a:lnSpc>
                <a:spcPct val="100000"/>
              </a:lnSpc>
              <a:defRPr/>
            </a:pPr>
            <a:r>
              <a:rPr lang="en-US" sz="2500" spc="-5" dirty="0">
                <a:solidFill>
                  <a:srgbClr val="004071"/>
                </a:solidFill>
              </a:rPr>
              <a:t>Section VI: Additional Learning </a:t>
            </a:r>
            <a:br>
              <a:rPr lang="en-US" sz="2500" spc="-5" dirty="0">
                <a:solidFill>
                  <a:srgbClr val="004071"/>
                </a:solidFill>
              </a:rPr>
            </a:br>
            <a:r>
              <a:rPr lang="en-US" sz="2500" spc="-5" dirty="0">
                <a:solidFill>
                  <a:srgbClr val="004071"/>
                </a:solidFill>
              </a:rPr>
              <a:t>and Activities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endParaRPr lang="en-US" sz="2500" spc="-5" dirty="0">
              <a:solidFill>
                <a:srgbClr val="004071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500" kern="0" dirty="0">
              <a:solidFill>
                <a:srgbClr val="6364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09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4642</TotalTime>
  <Words>1099</Words>
  <Application>Microsoft Office PowerPoint</Application>
  <PresentationFormat>Letter Paper (8.5x11 in)</PresentationFormat>
  <Paragraphs>255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Office Theme</vt:lpstr>
      <vt:lpstr>Custom Design</vt:lpstr>
      <vt:lpstr>Introduction to Touchpoint Curriculum</vt:lpstr>
      <vt:lpstr>Agenda</vt:lpstr>
      <vt:lpstr>Directive Type Memorandum (DTM) 19-009  </vt:lpstr>
      <vt:lpstr>What Are the Touchpoints?</vt:lpstr>
      <vt:lpstr>5 Principles for Financial Literacy</vt:lpstr>
      <vt:lpstr>Learning Objectives</vt:lpstr>
      <vt:lpstr>Terminal Learning Objective (TLO) Matrix</vt:lpstr>
      <vt:lpstr>Terminal Learning Objective (TLO) Matrix</vt:lpstr>
      <vt:lpstr>CFS Reference Manual Description</vt:lpstr>
      <vt:lpstr>Touchpoint Toolbox</vt:lpstr>
      <vt:lpstr>One on One: Touchpoint  Checklists and Handouts </vt:lpstr>
      <vt:lpstr>Classroom Instruction: PowerPoint and Instructor Guide </vt:lpstr>
      <vt:lpstr>Classroom Instruction: Video and Video Discussion Guides </vt:lpstr>
      <vt:lpstr>PowerPoint Presentation</vt:lpstr>
      <vt:lpstr>Where Is My Touchpoint Toolbox? </vt:lpstr>
      <vt:lpstr>Training Initiation and Completion for Coast Guard 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 Castillo</dc:creator>
  <cp:lastModifiedBy>keith.bartolotta@veracity.it</cp:lastModifiedBy>
  <cp:revision>177</cp:revision>
  <dcterms:created xsi:type="dcterms:W3CDTF">2020-11-16T05:07:15Z</dcterms:created>
  <dcterms:modified xsi:type="dcterms:W3CDTF">2021-11-23T19:27:49Z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600586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D8.0.8</vt:lpwstr>
  </property>
</Properties>
</file>