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9" r:id="rId2"/>
    <p:sldId id="260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BE5"/>
    <a:srgbClr val="336699"/>
    <a:srgbClr val="B8B8B8"/>
    <a:srgbClr val="9ABCDE"/>
    <a:srgbClr val="8A0D10"/>
    <a:srgbClr val="F6C8AC"/>
    <a:srgbClr val="D72027"/>
    <a:srgbClr val="4F6228"/>
    <a:srgbClr val="679000"/>
    <a:srgbClr val="C7D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2FC0-6D79-4FFC-9AD7-2D36F24800B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6268-842A-49CB-804D-16F5FF8D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371600"/>
            <a:ext cx="7059613" cy="3529013"/>
          </a:xfrm>
          <a:prstGeom prst="rect">
            <a:avLst/>
          </a:prstGeom>
          <a:solidFill>
            <a:srgbClr val="B8B8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356350"/>
            <a:ext cx="8839200" cy="365125"/>
          </a:xfrm>
          <a:prstGeom prst="rect">
            <a:avLst/>
          </a:prstGeom>
          <a:solidFill>
            <a:srgbClr val="D72027"/>
          </a:solidFill>
          <a:ln w="635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 descr="CNIC-logo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5214938"/>
            <a:ext cx="16002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>
            <a:spLocks/>
          </p:cNvSpPr>
          <p:nvPr userDrawn="1"/>
        </p:nvSpPr>
        <p:spPr>
          <a:xfrm>
            <a:off x="1933575" y="152400"/>
            <a:ext cx="7061200" cy="1143000"/>
          </a:xfrm>
          <a:prstGeom prst="snip1Rect">
            <a:avLst>
              <a:gd name="adj" fmla="val 46289"/>
            </a:avLst>
          </a:prstGeom>
          <a:solidFill>
            <a:srgbClr val="8A0D10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042988" y="152400"/>
            <a:ext cx="822325" cy="698500"/>
          </a:xfrm>
          <a:prstGeom prst="rect">
            <a:avLst/>
          </a:prstGeom>
          <a:solidFill>
            <a:srgbClr val="8A0D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52400" y="930275"/>
            <a:ext cx="822325" cy="365125"/>
          </a:xfrm>
          <a:prstGeom prst="rect">
            <a:avLst/>
          </a:prstGeom>
          <a:solidFill>
            <a:srgbClr val="8A0D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1042988" y="930275"/>
            <a:ext cx="822325" cy="365125"/>
          </a:xfrm>
          <a:prstGeom prst="rect">
            <a:avLst/>
          </a:prstGeom>
          <a:solidFill>
            <a:srgbClr val="F6C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76"/>
          <p:cNvGrpSpPr>
            <a:grpSpLocks/>
          </p:cNvGrpSpPr>
          <p:nvPr userDrawn="1"/>
        </p:nvGrpSpPr>
        <p:grpSpPr bwMode="auto">
          <a:xfrm>
            <a:off x="7278688" y="4978400"/>
            <a:ext cx="1712912" cy="1266825"/>
            <a:chOff x="7277944" y="4977992"/>
            <a:chExt cx="1713656" cy="1267360"/>
          </a:xfrm>
        </p:grpSpPr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7277944" y="4977992"/>
              <a:ext cx="822682" cy="822672"/>
            </a:xfrm>
            <a:prstGeom prst="rect">
              <a:avLst/>
            </a:prstGeom>
            <a:solidFill>
              <a:srgbClr val="D720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8168918" y="4977992"/>
              <a:ext cx="822682" cy="822672"/>
            </a:xfrm>
            <a:prstGeom prst="rect">
              <a:avLst/>
            </a:prstGeom>
            <a:solidFill>
              <a:srgbClr val="8A0D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 userDrawn="1"/>
          </p:nvSpPr>
          <p:spPr>
            <a:xfrm>
              <a:off x="7277944" y="5880073"/>
              <a:ext cx="822682" cy="365279"/>
            </a:xfrm>
            <a:prstGeom prst="rect">
              <a:avLst/>
            </a:prstGeom>
            <a:solidFill>
              <a:srgbClr val="8A0D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8168918" y="5880073"/>
              <a:ext cx="822682" cy="365279"/>
            </a:xfrm>
            <a:prstGeom prst="rect">
              <a:avLst/>
            </a:prstGeom>
            <a:solidFill>
              <a:srgbClr val="F6C8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ound Single Corner Rectangle 17"/>
          <p:cNvSpPr/>
          <p:nvPr userDrawn="1"/>
        </p:nvSpPr>
        <p:spPr>
          <a:xfrm flipH="1">
            <a:off x="149225" y="152400"/>
            <a:ext cx="825500" cy="704850"/>
          </a:xfrm>
          <a:prstGeom prst="round1Rect">
            <a:avLst>
              <a:gd name="adj" fmla="val 27971"/>
            </a:avLst>
          </a:prstGeom>
          <a:solidFill>
            <a:srgbClr val="D72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7059168" cy="335280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8A0D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5604002"/>
            <a:ext cx="7057811" cy="6413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8A0D1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C06C1F-6F9A-4D2A-9F7D-94821E7F7500}" type="datetime1">
              <a:rPr lang="en-US" altLang="en-US" smtClean="0">
                <a:solidFill>
                  <a:prstClr val="white"/>
                </a:solidFill>
              </a:rPr>
              <a:t>9/1/2020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2ACF4A-51B7-45A4-AC74-868F4C12BC0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165" y="3179362"/>
            <a:ext cx="1719072" cy="17190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165" y="1371600"/>
            <a:ext cx="1711465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74750"/>
          </a:xfrm>
        </p:spPr>
        <p:txBody>
          <a:bodyPr anchor="ctr" anchorCtr="0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59D2-8D5A-42AB-BE1C-D868D82A0ED2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7F28-637C-497E-A658-6C3B784B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8A5A-55A9-475B-B241-27B6659A4662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EAFD-5E36-4085-B577-C6248CCB1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66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B6BD-00FF-48CE-B1DD-4BB714D86FF6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6151-948A-49C8-9193-6D77F686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59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>
            <a:lvl1pPr>
              <a:defRPr b="1">
                <a:solidFill>
                  <a:srgbClr val="D7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A4F7-B8DE-4C9B-8F18-2A5FFC1B4843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6CBF-9A64-49DE-A782-3162EA35A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6356350"/>
            <a:ext cx="8839200" cy="365125"/>
          </a:xfrm>
          <a:prstGeom prst="rect">
            <a:avLst/>
          </a:prstGeom>
          <a:solidFill>
            <a:srgbClr val="D72027"/>
          </a:solidFill>
          <a:ln w="635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CNIC-logo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13" y="5262563"/>
            <a:ext cx="16002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nip Single Corner Rectangle 5"/>
          <p:cNvSpPr>
            <a:spLocks/>
          </p:cNvSpPr>
          <p:nvPr userDrawn="1"/>
        </p:nvSpPr>
        <p:spPr>
          <a:xfrm>
            <a:off x="1924050" y="152400"/>
            <a:ext cx="7067550" cy="2944813"/>
          </a:xfrm>
          <a:prstGeom prst="snip1Rect">
            <a:avLst>
              <a:gd name="adj" fmla="val 38583"/>
            </a:avLst>
          </a:prstGeom>
          <a:solidFill>
            <a:srgbClr val="8A0D10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1042988" y="152400"/>
            <a:ext cx="822325" cy="698500"/>
          </a:xfrm>
          <a:prstGeom prst="rect">
            <a:avLst/>
          </a:prstGeom>
          <a:solidFill>
            <a:srgbClr val="8A0D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152400" y="930275"/>
            <a:ext cx="822325" cy="365125"/>
          </a:xfrm>
          <a:prstGeom prst="rect">
            <a:avLst/>
          </a:prstGeom>
          <a:solidFill>
            <a:srgbClr val="8A0D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042988" y="930275"/>
            <a:ext cx="822325" cy="365125"/>
          </a:xfrm>
          <a:prstGeom prst="rect">
            <a:avLst/>
          </a:prstGeom>
          <a:solidFill>
            <a:srgbClr val="F6C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149225" y="1371600"/>
            <a:ext cx="822325" cy="822325"/>
          </a:xfrm>
          <a:prstGeom prst="rect">
            <a:avLst/>
          </a:prstGeom>
          <a:solidFill>
            <a:srgbClr val="F6C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ln>
                <a:solidFill>
                  <a:srgbClr val="CC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1042988" y="1371600"/>
            <a:ext cx="822325" cy="822325"/>
          </a:xfrm>
          <a:prstGeom prst="rect">
            <a:avLst/>
          </a:prstGeom>
          <a:solidFill>
            <a:srgbClr val="D72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152400" y="2273300"/>
            <a:ext cx="822325" cy="823913"/>
          </a:xfrm>
          <a:prstGeom prst="rect">
            <a:avLst/>
          </a:prstGeom>
          <a:solidFill>
            <a:srgbClr val="8A0D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042988" y="2273300"/>
            <a:ext cx="822325" cy="823913"/>
          </a:xfrm>
          <a:prstGeom prst="rect">
            <a:avLst/>
          </a:prstGeom>
          <a:solidFill>
            <a:srgbClr val="F6C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 Single Corner Rectangle 13"/>
          <p:cNvSpPr/>
          <p:nvPr userDrawn="1"/>
        </p:nvSpPr>
        <p:spPr>
          <a:xfrm flipH="1">
            <a:off x="149225" y="152400"/>
            <a:ext cx="825500" cy="704850"/>
          </a:xfrm>
          <a:prstGeom prst="round1Rect">
            <a:avLst>
              <a:gd name="adj" fmla="val 27971"/>
            </a:avLst>
          </a:prstGeom>
          <a:solidFill>
            <a:srgbClr val="D72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4200"/>
            <a:ext cx="7772400" cy="1828800"/>
          </a:xfrm>
        </p:spPr>
        <p:txBody>
          <a:bodyPr>
            <a:normAutofit/>
          </a:bodyPr>
          <a:lstStyle>
            <a:lvl1pPr algn="ctr">
              <a:defRPr sz="3600" b="1" cap="none">
                <a:solidFill>
                  <a:srgbClr val="8A0D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58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8A0D1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847B4E-7B23-47F3-80D5-42BF3C694155}" type="datetime1">
              <a:rPr lang="en-US" altLang="en-US" smtClean="0">
                <a:solidFill>
                  <a:prstClr val="white"/>
                </a:solidFill>
              </a:rPr>
              <a:t>9/1/2020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552325-0335-4AC8-8710-414ACE4D407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33" y="1447800"/>
            <a:ext cx="8055567" cy="4678363"/>
          </a:xfrm>
        </p:spPr>
        <p:txBody>
          <a:bodyPr/>
          <a:lstStyle>
            <a:lvl1pPr>
              <a:buClr>
                <a:srgbClr val="D72027"/>
              </a:buClr>
              <a:defRPr/>
            </a:lvl1pPr>
            <a:lvl2pPr>
              <a:buClr>
                <a:srgbClr val="D72027"/>
              </a:buClr>
              <a:defRPr/>
            </a:lvl2pPr>
            <a:lvl3pPr>
              <a:buClr>
                <a:srgbClr val="D72027"/>
              </a:buClr>
              <a:defRPr/>
            </a:lvl3pPr>
            <a:lvl4pPr>
              <a:buClr>
                <a:srgbClr val="D72027"/>
              </a:buClr>
              <a:defRPr/>
            </a:lvl4pPr>
            <a:lvl5pPr>
              <a:buClr>
                <a:srgbClr val="D720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1821-E0F0-460F-9EB6-2C9A7FA0BFD0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BF91-E3BD-429C-9DF3-AED752DB2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4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9F5-74AC-4E8F-BA8F-4D96E6C75E88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B9EA-78DF-4B03-BB69-AA916E802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0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52400" y="1371600"/>
            <a:ext cx="8839200" cy="5334000"/>
            <a:chOff x="152400" y="1371600"/>
            <a:chExt cx="8839200" cy="5334000"/>
          </a:xfrm>
          <a:solidFill>
            <a:srgbClr val="F6C8AC"/>
          </a:solidFill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52400" y="31765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152400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042988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933575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824163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714750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2400" y="2273300"/>
              <a:ext cx="822325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042988" y="2273300"/>
              <a:ext cx="822325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1933575" y="22733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824163" y="22733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714750" y="22733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1042988" y="31765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1933575" y="31750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824163" y="31750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3714750" y="31750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4605338" y="3176588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4605338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495925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35"/>
            <p:cNvSpPr>
              <a:spLocks noChangeAspect="1"/>
            </p:cNvSpPr>
            <p:nvPr/>
          </p:nvSpPr>
          <p:spPr>
            <a:xfrm>
              <a:off x="6386513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36"/>
            <p:cNvSpPr>
              <a:spLocks noChangeAspect="1"/>
            </p:cNvSpPr>
            <p:nvPr/>
          </p:nvSpPr>
          <p:spPr>
            <a:xfrm>
              <a:off x="7278688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8169275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605338" y="2273300"/>
              <a:ext cx="823912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5495925" y="2273300"/>
              <a:ext cx="823913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6386513" y="22733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7278688" y="22733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8169275" y="22733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5495925" y="3176588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6386513" y="31750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7278688" y="31750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8169275" y="31750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52400" y="5883275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152400" y="40782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042988" y="40782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933575" y="40767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824163" y="40767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3714750" y="40767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152400" y="4979988"/>
              <a:ext cx="822325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1042988" y="4979988"/>
              <a:ext cx="822325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1933575" y="49784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2824163" y="49784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714750" y="49784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1042988" y="5883275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1933575" y="58801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2824163" y="58801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714750" y="58801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4605338" y="5883275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4605338" y="4078288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5495925" y="4078288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35"/>
            <p:cNvSpPr>
              <a:spLocks noChangeAspect="1"/>
            </p:cNvSpPr>
            <p:nvPr/>
          </p:nvSpPr>
          <p:spPr>
            <a:xfrm>
              <a:off x="6386513" y="40767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36"/>
            <p:cNvSpPr>
              <a:spLocks noChangeAspect="1"/>
            </p:cNvSpPr>
            <p:nvPr/>
          </p:nvSpPr>
          <p:spPr>
            <a:xfrm>
              <a:off x="7278688" y="40767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8169275" y="40767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4605338" y="4979988"/>
              <a:ext cx="823912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5495925" y="4979988"/>
              <a:ext cx="823913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6386513" y="49784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7278688" y="49784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8169275" y="49784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5495925" y="5883275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6386513" y="58801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278688" y="58801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8169275" y="58801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216B-772C-4381-8243-BF48B735FEBD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5E7E-AA7B-4E7D-9C85-E3851017A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6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>
            <a:grpSpLocks/>
          </p:cNvGrpSpPr>
          <p:nvPr userDrawn="1"/>
        </p:nvGrpSpPr>
        <p:grpSpPr bwMode="auto">
          <a:xfrm>
            <a:off x="152400" y="1371600"/>
            <a:ext cx="8839200" cy="5334000"/>
            <a:chOff x="152400" y="1371600"/>
            <a:chExt cx="8839200" cy="5334000"/>
          </a:xfrm>
          <a:solidFill>
            <a:srgbClr val="F6C8AC"/>
          </a:solidFill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52400" y="50292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152400" y="13716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938338" y="13716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724275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516563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7308850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2400" y="32004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938338" y="32004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724275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5516563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7308850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1938338" y="50292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724275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5516563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308850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960A-10DC-48E2-B8F5-2C23F55A7633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C863-DFBB-409C-A0B5-9BA004942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3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>
            <a:lvl1pPr>
              <a:buNone/>
              <a:defRPr sz="2400">
                <a:solidFill>
                  <a:srgbClr val="D72027"/>
                </a:solidFill>
              </a:defRPr>
            </a:lvl1pPr>
            <a:lvl2pPr>
              <a:buClr>
                <a:srgbClr val="D72027"/>
              </a:buClr>
              <a:defRPr sz="2400"/>
            </a:lvl2pPr>
            <a:lvl3pPr>
              <a:buClr>
                <a:srgbClr val="D72027"/>
              </a:buClr>
              <a:defRPr sz="2000"/>
            </a:lvl3pPr>
            <a:lvl4pPr>
              <a:buClr>
                <a:srgbClr val="D72027"/>
              </a:buClr>
              <a:defRPr sz="1800"/>
            </a:lvl4pPr>
            <a:lvl5pPr>
              <a:buClr>
                <a:srgbClr val="D72027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>
            <a:lvl1pPr>
              <a:buNone/>
              <a:defRPr sz="2400">
                <a:solidFill>
                  <a:srgbClr val="D72027"/>
                </a:solidFill>
              </a:defRPr>
            </a:lvl1pPr>
            <a:lvl2pPr>
              <a:buClr>
                <a:srgbClr val="D72027"/>
              </a:buClr>
              <a:defRPr sz="2400"/>
            </a:lvl2pPr>
            <a:lvl3pPr>
              <a:buClr>
                <a:srgbClr val="D72027"/>
              </a:buClr>
              <a:defRPr sz="2000"/>
            </a:lvl3pPr>
            <a:lvl4pPr>
              <a:buClr>
                <a:srgbClr val="D72027"/>
              </a:buClr>
              <a:defRPr sz="1800"/>
            </a:lvl4pPr>
            <a:lvl5pPr>
              <a:buClr>
                <a:srgbClr val="D72027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22FB-5C65-4216-A18F-A2FC88992DE1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A356-8A59-4953-8998-9D5065AC1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720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D72027"/>
              </a:buClr>
              <a:defRPr sz="2400"/>
            </a:lvl1pPr>
            <a:lvl2pPr>
              <a:buClr>
                <a:srgbClr val="D72027"/>
              </a:buClr>
              <a:defRPr sz="2000"/>
            </a:lvl2pPr>
            <a:lvl3pPr>
              <a:buClr>
                <a:srgbClr val="D72027"/>
              </a:buClr>
              <a:defRPr sz="1800"/>
            </a:lvl3pPr>
            <a:lvl4pPr>
              <a:buClr>
                <a:srgbClr val="D72027"/>
              </a:buClr>
              <a:defRPr sz="1600"/>
            </a:lvl4pPr>
            <a:lvl5pPr>
              <a:buClr>
                <a:srgbClr val="D7202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720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D72027"/>
              </a:buClr>
              <a:defRPr sz="2400"/>
            </a:lvl1pPr>
            <a:lvl2pPr>
              <a:buClr>
                <a:srgbClr val="D72027"/>
              </a:buClr>
              <a:defRPr sz="2000"/>
            </a:lvl2pPr>
            <a:lvl3pPr>
              <a:buClr>
                <a:srgbClr val="D72027"/>
              </a:buClr>
              <a:defRPr sz="1800"/>
            </a:lvl3pPr>
            <a:lvl4pPr>
              <a:buClr>
                <a:srgbClr val="D72027"/>
              </a:buClr>
              <a:defRPr sz="1600"/>
            </a:lvl4pPr>
            <a:lvl5pPr>
              <a:buClr>
                <a:srgbClr val="D7202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3458-DBAA-4941-BE34-D571EA8FE643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8B43-F6E4-4150-98CB-2C3197600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3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0E80-DF71-45F7-9980-B8F2B2448E0A}" type="datetime1">
              <a:rPr lang="en-US" altLang="en-US" smtClean="0"/>
              <a:t>9/1/2020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45CC-9DA8-451F-86A8-D186594AA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Rectangle 14"/>
          <p:cNvSpPr>
            <a:spLocks/>
          </p:cNvSpPr>
          <p:nvPr userDrawn="1"/>
        </p:nvSpPr>
        <p:spPr>
          <a:xfrm>
            <a:off x="590550" y="152400"/>
            <a:ext cx="8401050" cy="1143000"/>
          </a:xfrm>
          <a:prstGeom prst="snip1Rect">
            <a:avLst>
              <a:gd name="adj" fmla="val 46289"/>
            </a:avLst>
          </a:prstGeom>
          <a:solidFill>
            <a:srgbClr val="8A0D10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 userDrawn="1"/>
        </p:nvSpPr>
        <p:spPr>
          <a:xfrm>
            <a:off x="152400" y="930275"/>
            <a:ext cx="384175" cy="365125"/>
          </a:xfrm>
          <a:prstGeom prst="rect">
            <a:avLst/>
          </a:prstGeom>
          <a:solidFill>
            <a:srgbClr val="D72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 Single Corner Rectangle 16"/>
          <p:cNvSpPr/>
          <p:nvPr userDrawn="1"/>
        </p:nvSpPr>
        <p:spPr>
          <a:xfrm flipH="1">
            <a:off x="149225" y="152400"/>
            <a:ext cx="377825" cy="704850"/>
          </a:xfrm>
          <a:prstGeom prst="round1Rect">
            <a:avLst>
              <a:gd name="adj" fmla="val 50000"/>
            </a:avLst>
          </a:prstGeom>
          <a:solidFill>
            <a:srgbClr val="F6C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87552" y="152400"/>
            <a:ext cx="7449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0" y="1447800"/>
            <a:ext cx="80962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-10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7AE3E50-B913-46D7-8688-7DDE4C8FECB4}" type="datetime1">
              <a:rPr lang="en-US" altLang="en-US" smtClean="0">
                <a:ea typeface="ＭＳ Ｐゴシック" pitchFamily="-104" charset="-128"/>
              </a:rPr>
              <a:t>9/1/2020</a:t>
            </a:fld>
            <a:endParaRPr lang="en-US" altLang="en-US">
              <a:ea typeface="ＭＳ Ｐゴシック" pitchFamily="-10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-10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0C39C8-A791-4A1D-9444-76B62A7D5131}" type="slidenum">
              <a:rPr lang="en-US" altLang="en-US">
                <a:ea typeface="ＭＳ Ｐゴシック" pitchFamily="-10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4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D7202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D72027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2pPr>
      <a:lvl3pPr marL="11430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D7202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3pPr>
      <a:lvl4pPr marL="16002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D72027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4pPr>
      <a:lvl5pPr marL="20574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D72027"/>
        </a:buClr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Vacation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Personal Financial Management Standardized Curriculum - 2016</a:t>
            </a:r>
          </a:p>
        </p:txBody>
      </p:sp>
    </p:spTree>
    <p:extLst>
      <p:ext uri="{BB962C8B-B14F-4D97-AF65-F5344CB8AC3E}">
        <p14:creationId xmlns:p14="http://schemas.microsoft.com/office/powerpoint/2010/main" val="283161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1951037"/>
            <a:ext cx="4038600" cy="4678363"/>
          </a:xfrm>
        </p:spPr>
        <p:txBody>
          <a:bodyPr/>
          <a:lstStyle/>
          <a:p>
            <a:pPr marL="0" lvl="0" indent="0" rtl="0">
              <a:buNone/>
            </a:pPr>
            <a:r>
              <a:rPr lang="en-US" sz="2400" dirty="0"/>
              <a:t>CFS</a:t>
            </a:r>
          </a:p>
          <a:p>
            <a:pPr marL="0" lvl="0" indent="0" rtl="0">
              <a:buNone/>
            </a:pPr>
            <a:r>
              <a:rPr lang="en-US" dirty="0"/>
              <a:t>FFSC</a:t>
            </a:r>
            <a:endParaRPr lang="en-US" sz="2400" dirty="0"/>
          </a:p>
          <a:p>
            <a:pPr marL="0" lvl="0" indent="0" rtl="0">
              <a:buNone/>
            </a:pPr>
            <a:r>
              <a:rPr lang="en-US" sz="2400" dirty="0"/>
              <a:t>Military OneSource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382731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2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8600" y="1951037"/>
            <a:ext cx="4572000" cy="3306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tips</a:t>
            </a:r>
          </a:p>
          <a:p>
            <a:pPr marL="0" indent="0">
              <a:buNone/>
            </a:pPr>
            <a:r>
              <a:rPr lang="en-US" dirty="0"/>
              <a:t>Ways to cut costs</a:t>
            </a:r>
          </a:p>
          <a:p>
            <a:pPr marL="0" indent="0">
              <a:buNone/>
            </a:pPr>
            <a:r>
              <a:rPr lang="en-US" dirty="0"/>
              <a:t>Fit expenses into your budget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52325-0335-4AC8-8710-414ACE4D407D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752600"/>
            <a:ext cx="3098799" cy="471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93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2499360"/>
            <a:ext cx="3123105" cy="2834640"/>
          </a:xfrm>
          <a:custGeom>
            <a:avLst/>
            <a:gdLst>
              <a:gd name="connsiteX0" fmla="*/ 0 w 3123105"/>
              <a:gd name="connsiteY0" fmla="*/ 2030018 h 3123105"/>
              <a:gd name="connsiteX1" fmla="*/ 780776 w 3123105"/>
              <a:gd name="connsiteY1" fmla="*/ 2030018 h 3123105"/>
              <a:gd name="connsiteX2" fmla="*/ 780776 w 3123105"/>
              <a:gd name="connsiteY2" fmla="*/ 0 h 3123105"/>
              <a:gd name="connsiteX3" fmla="*/ 2342329 w 3123105"/>
              <a:gd name="connsiteY3" fmla="*/ 0 h 3123105"/>
              <a:gd name="connsiteX4" fmla="*/ 2342329 w 3123105"/>
              <a:gd name="connsiteY4" fmla="*/ 2030018 h 3123105"/>
              <a:gd name="connsiteX5" fmla="*/ 3123105 w 3123105"/>
              <a:gd name="connsiteY5" fmla="*/ 2030018 h 3123105"/>
              <a:gd name="connsiteX6" fmla="*/ 1561553 w 3123105"/>
              <a:gd name="connsiteY6" fmla="*/ 3123105 h 3123105"/>
              <a:gd name="connsiteX7" fmla="*/ 0 w 3123105"/>
              <a:gd name="connsiteY7" fmla="*/ 2030018 h 31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3105" h="3123105">
                <a:moveTo>
                  <a:pt x="2030018" y="3123105"/>
                </a:moveTo>
                <a:lnTo>
                  <a:pt x="2030018" y="2342329"/>
                </a:lnTo>
                <a:lnTo>
                  <a:pt x="0" y="2342329"/>
                </a:lnTo>
                <a:lnTo>
                  <a:pt x="0" y="780776"/>
                </a:lnTo>
                <a:lnTo>
                  <a:pt x="2030018" y="780776"/>
                </a:lnTo>
                <a:lnTo>
                  <a:pt x="2030018" y="0"/>
                </a:lnTo>
                <a:lnTo>
                  <a:pt x="3123105" y="1561552"/>
                </a:lnTo>
                <a:lnTo>
                  <a:pt x="2030018" y="3123105"/>
                </a:lnTo>
                <a:close/>
              </a:path>
            </a:pathLst>
          </a:custGeom>
          <a:solidFill>
            <a:srgbClr val="B1CBE5"/>
          </a:solidFill>
          <a:ln>
            <a:solidFill>
              <a:srgbClr val="9ABCD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979910" rIns="745678" bIns="979913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</a:rPr>
              <a:t>Select location then set limit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894" y="2499360"/>
            <a:ext cx="3123106" cy="2834640"/>
          </a:xfrm>
          <a:custGeom>
            <a:avLst/>
            <a:gdLst>
              <a:gd name="connsiteX0" fmla="*/ 0 w 3123105"/>
              <a:gd name="connsiteY0" fmla="*/ 2030018 h 3123105"/>
              <a:gd name="connsiteX1" fmla="*/ 780776 w 3123105"/>
              <a:gd name="connsiteY1" fmla="*/ 2030018 h 3123105"/>
              <a:gd name="connsiteX2" fmla="*/ 780776 w 3123105"/>
              <a:gd name="connsiteY2" fmla="*/ 0 h 3123105"/>
              <a:gd name="connsiteX3" fmla="*/ 2342329 w 3123105"/>
              <a:gd name="connsiteY3" fmla="*/ 0 h 3123105"/>
              <a:gd name="connsiteX4" fmla="*/ 2342329 w 3123105"/>
              <a:gd name="connsiteY4" fmla="*/ 2030018 h 3123105"/>
              <a:gd name="connsiteX5" fmla="*/ 3123105 w 3123105"/>
              <a:gd name="connsiteY5" fmla="*/ 2030018 h 3123105"/>
              <a:gd name="connsiteX6" fmla="*/ 1561553 w 3123105"/>
              <a:gd name="connsiteY6" fmla="*/ 3123105 h 3123105"/>
              <a:gd name="connsiteX7" fmla="*/ 0 w 3123105"/>
              <a:gd name="connsiteY7" fmla="*/ 2030018 h 31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3105" h="3123105">
                <a:moveTo>
                  <a:pt x="1093087" y="0"/>
                </a:moveTo>
                <a:lnTo>
                  <a:pt x="1093087" y="780776"/>
                </a:lnTo>
                <a:lnTo>
                  <a:pt x="3123105" y="780776"/>
                </a:lnTo>
                <a:lnTo>
                  <a:pt x="3123105" y="2342329"/>
                </a:lnTo>
                <a:lnTo>
                  <a:pt x="1093087" y="2342329"/>
                </a:lnTo>
                <a:lnTo>
                  <a:pt x="1093087" y="3123105"/>
                </a:lnTo>
                <a:lnTo>
                  <a:pt x="0" y="1561553"/>
                </a:lnTo>
                <a:lnTo>
                  <a:pt x="1093087" y="0"/>
                </a:lnTo>
                <a:close/>
              </a:path>
            </a:pathLst>
          </a:custGeom>
          <a:solidFill>
            <a:srgbClr val="B1CBE5"/>
          </a:solidFill>
          <a:ln>
            <a:solidFill>
              <a:srgbClr val="9ABCD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5680" tIns="979912" rIns="199136" bIns="97991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</a:rPr>
              <a:t>Set limit then choose 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Your Vacation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339" y="1842990"/>
            <a:ext cx="2804160" cy="42062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18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798637"/>
            <a:ext cx="4114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Transportation</a:t>
            </a:r>
          </a:p>
          <a:p>
            <a:pPr marL="0" indent="0">
              <a:buNone/>
            </a:pPr>
            <a:r>
              <a:rPr lang="en-US" dirty="0"/>
              <a:t>Lodging</a:t>
            </a:r>
          </a:p>
          <a:p>
            <a:pPr marL="0" indent="0">
              <a:buNone/>
            </a:pPr>
            <a:r>
              <a:rPr lang="en-US" dirty="0"/>
              <a:t>Food</a:t>
            </a:r>
          </a:p>
          <a:p>
            <a:pPr marL="0" indent="0">
              <a:buNone/>
            </a:pPr>
            <a:r>
              <a:rPr lang="en-US" dirty="0"/>
              <a:t>Entertainment</a:t>
            </a:r>
          </a:p>
          <a:p>
            <a:pPr marL="0" indent="0">
              <a:buNone/>
            </a:pPr>
            <a:r>
              <a:rPr lang="en-US" dirty="0"/>
              <a:t>Incidentals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Vacation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76400"/>
            <a:ext cx="314828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0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886720"/>
            <a:ext cx="4267200" cy="281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Military-Only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33" y="1646237"/>
            <a:ext cx="8207967" cy="4678363"/>
          </a:xfrm>
        </p:spPr>
        <p:txBody>
          <a:bodyPr/>
          <a:lstStyle/>
          <a:p>
            <a:pPr marL="0" lvl="0" indent="0" rtl="0">
              <a:buNone/>
            </a:pPr>
            <a:r>
              <a:rPr lang="en-US" dirty="0"/>
              <a:t>Morale, Welfare and Recreation</a:t>
            </a:r>
          </a:p>
          <a:p>
            <a:pPr marL="0" lvl="0" indent="0" rtl="0">
              <a:buNone/>
            </a:pPr>
            <a:r>
              <a:rPr lang="en-US" dirty="0"/>
              <a:t>Armed Forces Recreation Centers</a:t>
            </a:r>
          </a:p>
          <a:p>
            <a:pPr marL="0" lvl="0" indent="0" rtl="0">
              <a:buNone/>
            </a:pPr>
            <a:r>
              <a:rPr lang="en-US" dirty="0"/>
              <a:t>Armed Forces Vacation Club</a:t>
            </a:r>
          </a:p>
          <a:p>
            <a:pPr marL="0" lvl="0" indent="0" rtl="0">
              <a:buNone/>
            </a:pPr>
            <a:r>
              <a:rPr lang="en-US" dirty="0"/>
              <a:t>Military Lodging</a:t>
            </a:r>
          </a:p>
          <a:p>
            <a:pPr marL="0" lvl="0" indent="0" rtl="0">
              <a:buNone/>
            </a:pPr>
            <a:r>
              <a:rPr lang="en-US" dirty="0"/>
              <a:t>Space-A travel</a:t>
            </a:r>
          </a:p>
          <a:p>
            <a:pPr marL="0" lvl="0" indent="0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8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and Round Single Corner Rectangle 7"/>
          <p:cNvSpPr/>
          <p:nvPr/>
        </p:nvSpPr>
        <p:spPr>
          <a:xfrm>
            <a:off x="4093534" y="1864237"/>
            <a:ext cx="4572000" cy="914400"/>
          </a:xfrm>
          <a:prstGeom prst="snipRoundRect">
            <a:avLst/>
          </a:prstGeom>
          <a:solidFill>
            <a:srgbClr val="9ABC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</a:rPr>
              <a:t>Vacation budget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093534" y="2946986"/>
            <a:ext cx="4572000" cy="914400"/>
          </a:xfrm>
          <a:prstGeom prst="snipRoundRect">
            <a:avLst/>
          </a:prstGeom>
          <a:solidFill>
            <a:srgbClr val="9ABC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Savings</a:t>
            </a: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093534" y="4029736"/>
            <a:ext cx="4572000" cy="914400"/>
          </a:xfrm>
          <a:prstGeom prst="snipRoundRect">
            <a:avLst/>
          </a:prstGeom>
          <a:solidFill>
            <a:srgbClr val="9ABC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Credit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Your Vacation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41202"/>
            <a:ext cx="2997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92" y="4425872"/>
            <a:ext cx="1883508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5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4837"/>
            <a:ext cx="4267200" cy="46783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Do post-vacation analysis</a:t>
            </a:r>
          </a:p>
          <a:p>
            <a:pPr marL="0" indent="0" algn="r">
              <a:buNone/>
            </a:pPr>
            <a:r>
              <a:rPr lang="en-US" dirty="0"/>
              <a:t>Review spending plan</a:t>
            </a:r>
          </a:p>
          <a:p>
            <a:pPr marL="0" indent="0" algn="r">
              <a:buNone/>
            </a:pPr>
            <a:r>
              <a:rPr lang="en-US" dirty="0"/>
              <a:t>Set up plan for next trip</a:t>
            </a:r>
          </a:p>
          <a:p>
            <a:pPr marL="0" indent="0" algn="r">
              <a:buNone/>
            </a:pPr>
            <a:r>
              <a:rPr lang="en-US" dirty="0"/>
              <a:t>Put aside funds monthly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for Future Vacations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369" y="1830569"/>
            <a:ext cx="3226645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98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1828800"/>
            <a:ext cx="2821805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05200" y="1981200"/>
            <a:ext cx="5029200" cy="4144963"/>
          </a:xfrm>
        </p:spPr>
        <p:txBody>
          <a:bodyPr/>
          <a:lstStyle/>
          <a:p>
            <a:pPr marL="457200" lvl="0" indent="-457200" rtl="0"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115000"/>
              <a:buFont typeface="+mj-lt"/>
              <a:buAutoNum type="arabicPeriod"/>
            </a:pPr>
            <a:r>
              <a:rPr lang="en-US" sz="2400" dirty="0"/>
              <a:t>List two vacation destinations</a:t>
            </a:r>
          </a:p>
          <a:p>
            <a:pPr marL="457200" lvl="0" indent="-457200" rtl="0"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115000"/>
              <a:buFont typeface="+mj-lt"/>
              <a:buAutoNum type="arabicPeriod"/>
            </a:pPr>
            <a:r>
              <a:rPr lang="en-US" sz="2400" dirty="0"/>
              <a:t>List five ways to save</a:t>
            </a:r>
          </a:p>
          <a:p>
            <a:pPr marL="457200" lvl="0" indent="-457200" rtl="0"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115000"/>
              <a:buFont typeface="+mj-lt"/>
              <a:buAutoNum type="arabicPeriod"/>
            </a:pPr>
            <a:r>
              <a:rPr lang="en-US" sz="2400" dirty="0"/>
              <a:t>List one way to reduce current expenses</a:t>
            </a:r>
          </a:p>
        </p:txBody>
      </p:sp>
    </p:spTree>
    <p:extLst>
      <p:ext uri="{BB962C8B-B14F-4D97-AF65-F5344CB8AC3E}">
        <p14:creationId xmlns:p14="http://schemas.microsoft.com/office/powerpoint/2010/main" val="423613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94903" y="1917369"/>
            <a:ext cx="3657599" cy="46783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Save money</a:t>
            </a:r>
          </a:p>
          <a:p>
            <a:pPr marL="0" indent="0" algn="r">
              <a:buNone/>
            </a:pPr>
            <a:r>
              <a:rPr lang="en-US" dirty="0"/>
              <a:t>Avoid debt accumulation</a:t>
            </a:r>
          </a:p>
          <a:p>
            <a:pPr marL="0" indent="0" algn="r">
              <a:buNone/>
            </a:pPr>
            <a:r>
              <a:rPr lang="en-US" dirty="0"/>
              <a:t>Reduce stress</a:t>
            </a:r>
          </a:p>
          <a:p>
            <a:pPr marL="0" indent="0" algn="r">
              <a:buNone/>
            </a:pPr>
            <a:r>
              <a:rPr lang="en-US" dirty="0"/>
              <a:t>Set the stage for your vacation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774" y="1795132"/>
            <a:ext cx="3742661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63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3 PFM Curriculum 2015 - Red">
      <a:dk1>
        <a:sysClr val="windowText" lastClr="000000"/>
      </a:dk1>
      <a:lt1>
        <a:sysClr val="window" lastClr="FFFFFF"/>
      </a:lt1>
      <a:dk2>
        <a:srgbClr val="8A0D10"/>
      </a:dk2>
      <a:lt2>
        <a:srgbClr val="EEECE1"/>
      </a:lt2>
      <a:accent1>
        <a:srgbClr val="8A0D10"/>
      </a:accent1>
      <a:accent2>
        <a:srgbClr val="D72027"/>
      </a:accent2>
      <a:accent3>
        <a:srgbClr val="B8B8B8"/>
      </a:accent3>
      <a:accent4>
        <a:srgbClr val="0070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10698</TotalTime>
  <Words>134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1_Office Theme</vt:lpstr>
      <vt:lpstr>Vacation Planning</vt:lpstr>
      <vt:lpstr>Agenda</vt:lpstr>
      <vt:lpstr>Planning Your Vacation</vt:lpstr>
      <vt:lpstr>Vacation Expenses</vt:lpstr>
      <vt:lpstr>Military-Only Options</vt:lpstr>
      <vt:lpstr>Funding Your Vacation</vt:lpstr>
      <vt:lpstr>Budgeting for Future Vacations</vt:lpstr>
      <vt:lpstr>Ways to Save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Vacation Planning</dc:title>
  <dc:creator>keith</dc:creator>
  <cp:lastModifiedBy> </cp:lastModifiedBy>
  <cp:revision>1</cp:revision>
  <dcterms:created xsi:type="dcterms:W3CDTF">2014-04-17T14:39:02Z</dcterms:created>
  <dcterms:modified xsi:type="dcterms:W3CDTF">2020-09-01T20:30:29Z</dcterms:modified>
</cp:coreProperties>
</file>